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7" r:id="rId3"/>
    <p:sldId id="258" r:id="rId4"/>
    <p:sldId id="259" r:id="rId5"/>
    <p:sldId id="260" r:id="rId6"/>
    <p:sldId id="264" r:id="rId7"/>
    <p:sldId id="261" r:id="rId8"/>
    <p:sldId id="262" r:id="rId9"/>
    <p:sldId id="269" r:id="rId10"/>
    <p:sldId id="270" r:id="rId11"/>
    <p:sldId id="266" r:id="rId12"/>
    <p:sldId id="267" r:id="rId13"/>
    <p:sldId id="271" r:id="rId14"/>
    <p:sldId id="272" r:id="rId15"/>
    <p:sldId id="273" r:id="rId16"/>
    <p:sldId id="274"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2" d="100"/>
          <a:sy n="102" d="100"/>
        </p:scale>
        <p:origin x="7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1937B-1946-45FA-8F66-97D336FA002C}"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5F0CC7EE-3C90-442B-8548-CAB9254C4D19}">
      <dgm:prSet phldrT="[Text]"/>
      <dgm:spPr/>
      <dgm:t>
        <a:bodyPr/>
        <a:lstStyle/>
        <a:p>
          <a:r>
            <a:rPr lang="en-US" dirty="0"/>
            <a:t>June 2024</a:t>
          </a:r>
        </a:p>
      </dgm:t>
    </dgm:pt>
    <dgm:pt modelId="{179A4259-65BA-4799-87B6-DA0A114CCD4B}" type="parTrans" cxnId="{573872A6-0A41-4E9C-910B-2143EA5F091A}">
      <dgm:prSet/>
      <dgm:spPr/>
      <dgm:t>
        <a:bodyPr/>
        <a:lstStyle/>
        <a:p>
          <a:endParaRPr lang="en-US"/>
        </a:p>
      </dgm:t>
    </dgm:pt>
    <dgm:pt modelId="{B3787B60-F511-4650-BE77-51B80A835853}" type="sibTrans" cxnId="{573872A6-0A41-4E9C-910B-2143EA5F091A}">
      <dgm:prSet/>
      <dgm:spPr/>
      <dgm:t>
        <a:bodyPr/>
        <a:lstStyle/>
        <a:p>
          <a:endParaRPr lang="en-US"/>
        </a:p>
      </dgm:t>
    </dgm:pt>
    <dgm:pt modelId="{9B7586D5-3CCE-405F-AE62-9355C1B57417}">
      <dgm:prSet phldrT="[Text]"/>
      <dgm:spPr/>
      <dgm:t>
        <a:bodyPr/>
        <a:lstStyle/>
        <a:p>
          <a:r>
            <a:rPr lang="en-US" dirty="0"/>
            <a:t>July 2024</a:t>
          </a:r>
        </a:p>
      </dgm:t>
    </dgm:pt>
    <dgm:pt modelId="{5A749BC9-6B54-4A68-B42B-D3826A82EC61}" type="parTrans" cxnId="{657DFFD3-78A9-4411-838A-9A26229CC2C0}">
      <dgm:prSet/>
      <dgm:spPr/>
      <dgm:t>
        <a:bodyPr/>
        <a:lstStyle/>
        <a:p>
          <a:endParaRPr lang="en-US"/>
        </a:p>
      </dgm:t>
    </dgm:pt>
    <dgm:pt modelId="{9CF64BF8-3FE8-4169-8463-F23865C6C244}" type="sibTrans" cxnId="{657DFFD3-78A9-4411-838A-9A26229CC2C0}">
      <dgm:prSet/>
      <dgm:spPr/>
      <dgm:t>
        <a:bodyPr/>
        <a:lstStyle/>
        <a:p>
          <a:endParaRPr lang="en-US"/>
        </a:p>
      </dgm:t>
    </dgm:pt>
    <dgm:pt modelId="{C5145414-E52E-4FC5-88F0-F65E21A2EAB1}">
      <dgm:prSet phldrT="[Text]"/>
      <dgm:spPr/>
      <dgm:t>
        <a:bodyPr/>
        <a:lstStyle/>
        <a:p>
          <a:r>
            <a:rPr lang="en-US" dirty="0"/>
            <a:t>August 2024</a:t>
          </a:r>
        </a:p>
      </dgm:t>
    </dgm:pt>
    <dgm:pt modelId="{811D98CF-1827-4818-A83E-F97A17C504A5}" type="parTrans" cxnId="{3EF84453-DEA5-4EB7-8675-4A456A7C31A8}">
      <dgm:prSet/>
      <dgm:spPr/>
      <dgm:t>
        <a:bodyPr/>
        <a:lstStyle/>
        <a:p>
          <a:endParaRPr lang="en-US"/>
        </a:p>
      </dgm:t>
    </dgm:pt>
    <dgm:pt modelId="{A5FBEFD1-7FAC-4938-A730-36584E99C5BC}" type="sibTrans" cxnId="{3EF84453-DEA5-4EB7-8675-4A456A7C31A8}">
      <dgm:prSet/>
      <dgm:spPr/>
      <dgm:t>
        <a:bodyPr/>
        <a:lstStyle/>
        <a:p>
          <a:endParaRPr lang="en-US"/>
        </a:p>
      </dgm:t>
    </dgm:pt>
    <dgm:pt modelId="{3F676BF6-61AA-41AE-A6E7-9F07CF6A7664}">
      <dgm:prSet/>
      <dgm:spPr/>
      <dgm:t>
        <a:bodyPr/>
        <a:lstStyle/>
        <a:p>
          <a:r>
            <a:rPr lang="en-US" dirty="0"/>
            <a:t>September 2024</a:t>
          </a:r>
        </a:p>
      </dgm:t>
    </dgm:pt>
    <dgm:pt modelId="{CE580CD2-F92E-4AE9-A04F-75C112C1D889}" type="parTrans" cxnId="{8E999E90-21DB-45D7-A9BB-B059DE077520}">
      <dgm:prSet/>
      <dgm:spPr/>
      <dgm:t>
        <a:bodyPr/>
        <a:lstStyle/>
        <a:p>
          <a:endParaRPr lang="en-US"/>
        </a:p>
      </dgm:t>
    </dgm:pt>
    <dgm:pt modelId="{30C8FDAA-2039-4856-AC47-B6129AA3AA89}" type="sibTrans" cxnId="{8E999E90-21DB-45D7-A9BB-B059DE077520}">
      <dgm:prSet/>
      <dgm:spPr/>
      <dgm:t>
        <a:bodyPr/>
        <a:lstStyle/>
        <a:p>
          <a:endParaRPr lang="en-US"/>
        </a:p>
      </dgm:t>
    </dgm:pt>
    <dgm:pt modelId="{0757AC53-A795-4AB0-BC09-DD8983246884}">
      <dgm:prSet/>
      <dgm:spPr/>
      <dgm:t>
        <a:bodyPr/>
        <a:lstStyle/>
        <a:p>
          <a:r>
            <a:rPr lang="en-US" dirty="0"/>
            <a:t>October 2024</a:t>
          </a:r>
        </a:p>
      </dgm:t>
    </dgm:pt>
    <dgm:pt modelId="{83A8F56F-6681-4FE2-BFE7-555C83986BEA}" type="parTrans" cxnId="{64ABB14C-1B14-45B6-9F15-24B04D3EBF61}">
      <dgm:prSet/>
      <dgm:spPr/>
      <dgm:t>
        <a:bodyPr/>
        <a:lstStyle/>
        <a:p>
          <a:endParaRPr lang="en-US"/>
        </a:p>
      </dgm:t>
    </dgm:pt>
    <dgm:pt modelId="{1D448FDC-0F9F-44C5-AE42-4136265EBDD4}" type="sibTrans" cxnId="{64ABB14C-1B14-45B6-9F15-24B04D3EBF61}">
      <dgm:prSet/>
      <dgm:spPr/>
      <dgm:t>
        <a:bodyPr/>
        <a:lstStyle/>
        <a:p>
          <a:endParaRPr lang="en-US"/>
        </a:p>
      </dgm:t>
    </dgm:pt>
    <dgm:pt modelId="{BF54A425-B7F7-4737-94C8-7828C80C1916}">
      <dgm:prSet/>
      <dgm:spPr/>
      <dgm:t>
        <a:bodyPr/>
        <a:lstStyle/>
        <a:p>
          <a:r>
            <a:rPr lang="en-US" dirty="0"/>
            <a:t>November 2024</a:t>
          </a:r>
        </a:p>
      </dgm:t>
    </dgm:pt>
    <dgm:pt modelId="{FE7F29BF-E24C-426B-BE53-8C7CCE85929E}" type="parTrans" cxnId="{7F931A94-5E96-4DA4-BC77-01B549454273}">
      <dgm:prSet/>
      <dgm:spPr/>
      <dgm:t>
        <a:bodyPr/>
        <a:lstStyle/>
        <a:p>
          <a:endParaRPr lang="en-US"/>
        </a:p>
      </dgm:t>
    </dgm:pt>
    <dgm:pt modelId="{37D5CE8D-1669-4AF6-B5F1-C5C5EA49D1D9}" type="sibTrans" cxnId="{7F931A94-5E96-4DA4-BC77-01B549454273}">
      <dgm:prSet/>
      <dgm:spPr/>
      <dgm:t>
        <a:bodyPr/>
        <a:lstStyle/>
        <a:p>
          <a:endParaRPr lang="en-US"/>
        </a:p>
      </dgm:t>
    </dgm:pt>
    <dgm:pt modelId="{E6AEF358-9316-47C9-910D-96EA8FAB38C9}">
      <dgm:prSet/>
      <dgm:spPr/>
      <dgm:t>
        <a:bodyPr/>
        <a:lstStyle/>
        <a:p>
          <a:r>
            <a:rPr lang="en-US" dirty="0"/>
            <a:t>December 2024</a:t>
          </a:r>
        </a:p>
      </dgm:t>
    </dgm:pt>
    <dgm:pt modelId="{8C664DEA-06A5-4E04-9046-1A9CD486A560}" type="parTrans" cxnId="{ACDEE4AF-2ABB-4DB8-BECB-931904457A1B}">
      <dgm:prSet/>
      <dgm:spPr/>
      <dgm:t>
        <a:bodyPr/>
        <a:lstStyle/>
        <a:p>
          <a:endParaRPr lang="en-US"/>
        </a:p>
      </dgm:t>
    </dgm:pt>
    <dgm:pt modelId="{23B245E5-3577-43A9-AF35-FDA870F337AE}" type="sibTrans" cxnId="{ACDEE4AF-2ABB-4DB8-BECB-931904457A1B}">
      <dgm:prSet/>
      <dgm:spPr/>
      <dgm:t>
        <a:bodyPr/>
        <a:lstStyle/>
        <a:p>
          <a:endParaRPr lang="en-US"/>
        </a:p>
      </dgm:t>
    </dgm:pt>
    <dgm:pt modelId="{B0EF01EB-67CA-4B5A-8B9A-FD44557F68B2}" type="pres">
      <dgm:prSet presAssocID="{C081937B-1946-45FA-8F66-97D336FA002C}" presName="Name0" presStyleCnt="0">
        <dgm:presLayoutVars>
          <dgm:dir/>
          <dgm:resizeHandles val="exact"/>
        </dgm:presLayoutVars>
      </dgm:prSet>
      <dgm:spPr/>
    </dgm:pt>
    <dgm:pt modelId="{72A52D5E-8B31-4CD7-9DCA-3D8E98234B60}" type="pres">
      <dgm:prSet presAssocID="{5F0CC7EE-3C90-442B-8548-CAB9254C4D19}" presName="composite" presStyleCnt="0"/>
      <dgm:spPr/>
    </dgm:pt>
    <dgm:pt modelId="{A888170D-CA12-46D3-B6C4-27A1E2CE8D7A}" type="pres">
      <dgm:prSet presAssocID="{5F0CC7EE-3C90-442B-8548-CAB9254C4D19}" presName="bgChev" presStyleLbl="node1" presStyleIdx="0" presStyleCnt="7"/>
      <dgm:spPr/>
    </dgm:pt>
    <dgm:pt modelId="{18E69813-EE46-45AA-8EFA-2201071A2A2A}" type="pres">
      <dgm:prSet presAssocID="{5F0CC7EE-3C90-442B-8548-CAB9254C4D19}" presName="txNode" presStyleLbl="fgAcc1" presStyleIdx="0" presStyleCnt="7">
        <dgm:presLayoutVars>
          <dgm:bulletEnabled val="1"/>
        </dgm:presLayoutVars>
      </dgm:prSet>
      <dgm:spPr/>
      <dgm:t>
        <a:bodyPr/>
        <a:lstStyle/>
        <a:p>
          <a:endParaRPr lang="en-US"/>
        </a:p>
      </dgm:t>
    </dgm:pt>
    <dgm:pt modelId="{0B3D8171-E128-41C3-AFA2-FF295A555E35}" type="pres">
      <dgm:prSet presAssocID="{B3787B60-F511-4650-BE77-51B80A835853}" presName="compositeSpace" presStyleCnt="0"/>
      <dgm:spPr/>
    </dgm:pt>
    <dgm:pt modelId="{7B04A006-A530-4BCE-BD17-35114BF7E04F}" type="pres">
      <dgm:prSet presAssocID="{9B7586D5-3CCE-405F-AE62-9355C1B57417}" presName="composite" presStyleCnt="0"/>
      <dgm:spPr/>
    </dgm:pt>
    <dgm:pt modelId="{E6DC5E0E-F1F8-4B4B-9E76-9CE7B257F9DA}" type="pres">
      <dgm:prSet presAssocID="{9B7586D5-3CCE-405F-AE62-9355C1B57417}" presName="bgChev" presStyleLbl="node1" presStyleIdx="1" presStyleCnt="7"/>
      <dgm:spPr/>
    </dgm:pt>
    <dgm:pt modelId="{B563D90A-715B-478C-99FA-C5167C66F008}" type="pres">
      <dgm:prSet presAssocID="{9B7586D5-3CCE-405F-AE62-9355C1B57417}" presName="txNode" presStyleLbl="fgAcc1" presStyleIdx="1" presStyleCnt="7">
        <dgm:presLayoutVars>
          <dgm:bulletEnabled val="1"/>
        </dgm:presLayoutVars>
      </dgm:prSet>
      <dgm:spPr/>
      <dgm:t>
        <a:bodyPr/>
        <a:lstStyle/>
        <a:p>
          <a:endParaRPr lang="en-US"/>
        </a:p>
      </dgm:t>
    </dgm:pt>
    <dgm:pt modelId="{1E30F53B-4A0A-4C13-AC38-4970D9E68BFE}" type="pres">
      <dgm:prSet presAssocID="{9CF64BF8-3FE8-4169-8463-F23865C6C244}" presName="compositeSpace" presStyleCnt="0"/>
      <dgm:spPr/>
    </dgm:pt>
    <dgm:pt modelId="{2A551F56-B392-45FC-B73A-FE7CB0589B62}" type="pres">
      <dgm:prSet presAssocID="{C5145414-E52E-4FC5-88F0-F65E21A2EAB1}" presName="composite" presStyleCnt="0"/>
      <dgm:spPr/>
    </dgm:pt>
    <dgm:pt modelId="{8072758E-75DF-431B-B5C3-66EE47EB4062}" type="pres">
      <dgm:prSet presAssocID="{C5145414-E52E-4FC5-88F0-F65E21A2EAB1}" presName="bgChev" presStyleLbl="node1" presStyleIdx="2" presStyleCnt="7"/>
      <dgm:spPr/>
    </dgm:pt>
    <dgm:pt modelId="{6E01F465-FC7E-4D8E-962C-BFD574A24DAC}" type="pres">
      <dgm:prSet presAssocID="{C5145414-E52E-4FC5-88F0-F65E21A2EAB1}" presName="txNode" presStyleLbl="fgAcc1" presStyleIdx="2" presStyleCnt="7">
        <dgm:presLayoutVars>
          <dgm:bulletEnabled val="1"/>
        </dgm:presLayoutVars>
      </dgm:prSet>
      <dgm:spPr/>
      <dgm:t>
        <a:bodyPr/>
        <a:lstStyle/>
        <a:p>
          <a:endParaRPr lang="en-US"/>
        </a:p>
      </dgm:t>
    </dgm:pt>
    <dgm:pt modelId="{8539F9B7-49FC-44BD-8D28-BACB08CD8B4F}" type="pres">
      <dgm:prSet presAssocID="{A5FBEFD1-7FAC-4938-A730-36584E99C5BC}" presName="compositeSpace" presStyleCnt="0"/>
      <dgm:spPr/>
    </dgm:pt>
    <dgm:pt modelId="{6A412F7E-780C-42F9-8D66-79DCA796C81E}" type="pres">
      <dgm:prSet presAssocID="{3F676BF6-61AA-41AE-A6E7-9F07CF6A7664}" presName="composite" presStyleCnt="0"/>
      <dgm:spPr/>
    </dgm:pt>
    <dgm:pt modelId="{6B560948-4112-41AE-966A-F7DCE971037B}" type="pres">
      <dgm:prSet presAssocID="{3F676BF6-61AA-41AE-A6E7-9F07CF6A7664}" presName="bgChev" presStyleLbl="node1" presStyleIdx="3" presStyleCnt="7"/>
      <dgm:spPr/>
    </dgm:pt>
    <dgm:pt modelId="{1FF5A10C-BF7D-4D69-B7D4-5D83EF210996}" type="pres">
      <dgm:prSet presAssocID="{3F676BF6-61AA-41AE-A6E7-9F07CF6A7664}" presName="txNode" presStyleLbl="fgAcc1" presStyleIdx="3" presStyleCnt="7">
        <dgm:presLayoutVars>
          <dgm:bulletEnabled val="1"/>
        </dgm:presLayoutVars>
      </dgm:prSet>
      <dgm:spPr/>
      <dgm:t>
        <a:bodyPr/>
        <a:lstStyle/>
        <a:p>
          <a:endParaRPr lang="en-US"/>
        </a:p>
      </dgm:t>
    </dgm:pt>
    <dgm:pt modelId="{93E03DAD-0A95-4A89-BBBE-DCCF59D17C24}" type="pres">
      <dgm:prSet presAssocID="{30C8FDAA-2039-4856-AC47-B6129AA3AA89}" presName="compositeSpace" presStyleCnt="0"/>
      <dgm:spPr/>
    </dgm:pt>
    <dgm:pt modelId="{81EA0FA6-9D42-4CF8-B803-60F43630FFB9}" type="pres">
      <dgm:prSet presAssocID="{0757AC53-A795-4AB0-BC09-DD8983246884}" presName="composite" presStyleCnt="0"/>
      <dgm:spPr/>
    </dgm:pt>
    <dgm:pt modelId="{396C9580-5436-454E-8E00-2BA93B058C62}" type="pres">
      <dgm:prSet presAssocID="{0757AC53-A795-4AB0-BC09-DD8983246884}" presName="bgChev" presStyleLbl="node1" presStyleIdx="4" presStyleCnt="7"/>
      <dgm:spPr/>
    </dgm:pt>
    <dgm:pt modelId="{02DF2C50-2F70-4BA1-AD06-CCF9617254AA}" type="pres">
      <dgm:prSet presAssocID="{0757AC53-A795-4AB0-BC09-DD8983246884}" presName="txNode" presStyleLbl="fgAcc1" presStyleIdx="4" presStyleCnt="7">
        <dgm:presLayoutVars>
          <dgm:bulletEnabled val="1"/>
        </dgm:presLayoutVars>
      </dgm:prSet>
      <dgm:spPr/>
      <dgm:t>
        <a:bodyPr/>
        <a:lstStyle/>
        <a:p>
          <a:endParaRPr lang="en-US"/>
        </a:p>
      </dgm:t>
    </dgm:pt>
    <dgm:pt modelId="{741176ED-4D1C-441E-8838-BBA36E1DD27C}" type="pres">
      <dgm:prSet presAssocID="{1D448FDC-0F9F-44C5-AE42-4136265EBDD4}" presName="compositeSpace" presStyleCnt="0"/>
      <dgm:spPr/>
    </dgm:pt>
    <dgm:pt modelId="{A63950FF-B593-4010-949D-72E642076536}" type="pres">
      <dgm:prSet presAssocID="{BF54A425-B7F7-4737-94C8-7828C80C1916}" presName="composite" presStyleCnt="0"/>
      <dgm:spPr/>
    </dgm:pt>
    <dgm:pt modelId="{2EBBBF70-6593-4641-BD11-7148ECF4EC1E}" type="pres">
      <dgm:prSet presAssocID="{BF54A425-B7F7-4737-94C8-7828C80C1916}" presName="bgChev" presStyleLbl="node1" presStyleIdx="5" presStyleCnt="7"/>
      <dgm:spPr/>
    </dgm:pt>
    <dgm:pt modelId="{2388D0D3-7BC1-4216-9CD5-AB8031C4C538}" type="pres">
      <dgm:prSet presAssocID="{BF54A425-B7F7-4737-94C8-7828C80C1916}" presName="txNode" presStyleLbl="fgAcc1" presStyleIdx="5" presStyleCnt="7">
        <dgm:presLayoutVars>
          <dgm:bulletEnabled val="1"/>
        </dgm:presLayoutVars>
      </dgm:prSet>
      <dgm:spPr/>
      <dgm:t>
        <a:bodyPr/>
        <a:lstStyle/>
        <a:p>
          <a:endParaRPr lang="en-US"/>
        </a:p>
      </dgm:t>
    </dgm:pt>
    <dgm:pt modelId="{8BEBAEA4-7DDA-4814-B9F9-AF0E15580F26}" type="pres">
      <dgm:prSet presAssocID="{37D5CE8D-1669-4AF6-B5F1-C5C5EA49D1D9}" presName="compositeSpace" presStyleCnt="0"/>
      <dgm:spPr/>
    </dgm:pt>
    <dgm:pt modelId="{11DA0DB6-12CE-4081-82D4-ADF788BC83C2}" type="pres">
      <dgm:prSet presAssocID="{E6AEF358-9316-47C9-910D-96EA8FAB38C9}" presName="composite" presStyleCnt="0"/>
      <dgm:spPr/>
    </dgm:pt>
    <dgm:pt modelId="{0FBC636B-5E0D-4AF1-8C73-D7C61AD6B62A}" type="pres">
      <dgm:prSet presAssocID="{E6AEF358-9316-47C9-910D-96EA8FAB38C9}" presName="bgChev" presStyleLbl="node1" presStyleIdx="6" presStyleCnt="7"/>
      <dgm:spPr/>
    </dgm:pt>
    <dgm:pt modelId="{134F596E-6316-4E40-8113-121D2A1D5032}" type="pres">
      <dgm:prSet presAssocID="{E6AEF358-9316-47C9-910D-96EA8FAB38C9}" presName="txNode" presStyleLbl="fgAcc1" presStyleIdx="6" presStyleCnt="7">
        <dgm:presLayoutVars>
          <dgm:bulletEnabled val="1"/>
        </dgm:presLayoutVars>
      </dgm:prSet>
      <dgm:spPr/>
      <dgm:t>
        <a:bodyPr/>
        <a:lstStyle/>
        <a:p>
          <a:endParaRPr lang="en-US"/>
        </a:p>
      </dgm:t>
    </dgm:pt>
  </dgm:ptLst>
  <dgm:cxnLst>
    <dgm:cxn modelId="{A54F2D2F-D315-484C-83A4-053F34E4D754}" type="presOf" srcId="{5F0CC7EE-3C90-442B-8548-CAB9254C4D19}" destId="{18E69813-EE46-45AA-8EFA-2201071A2A2A}" srcOrd="0" destOrd="0" presId="urn:microsoft.com/office/officeart/2005/8/layout/chevronAccent+Icon"/>
    <dgm:cxn modelId="{1515E74F-DE15-4579-B4E8-54FD21BC353C}" type="presOf" srcId="{3F676BF6-61AA-41AE-A6E7-9F07CF6A7664}" destId="{1FF5A10C-BF7D-4D69-B7D4-5D83EF210996}" srcOrd="0" destOrd="0" presId="urn:microsoft.com/office/officeart/2005/8/layout/chevronAccent+Icon"/>
    <dgm:cxn modelId="{F58A4DB1-2192-4C48-A3F0-A954CAE1E2C3}" type="presOf" srcId="{E6AEF358-9316-47C9-910D-96EA8FAB38C9}" destId="{134F596E-6316-4E40-8113-121D2A1D5032}" srcOrd="0" destOrd="0" presId="urn:microsoft.com/office/officeart/2005/8/layout/chevronAccent+Icon"/>
    <dgm:cxn modelId="{8E999E90-21DB-45D7-A9BB-B059DE077520}" srcId="{C081937B-1946-45FA-8F66-97D336FA002C}" destId="{3F676BF6-61AA-41AE-A6E7-9F07CF6A7664}" srcOrd="3" destOrd="0" parTransId="{CE580CD2-F92E-4AE9-A04F-75C112C1D889}" sibTransId="{30C8FDAA-2039-4856-AC47-B6129AA3AA89}"/>
    <dgm:cxn modelId="{64ABB14C-1B14-45B6-9F15-24B04D3EBF61}" srcId="{C081937B-1946-45FA-8F66-97D336FA002C}" destId="{0757AC53-A795-4AB0-BC09-DD8983246884}" srcOrd="4" destOrd="0" parTransId="{83A8F56F-6681-4FE2-BFE7-555C83986BEA}" sibTransId="{1D448FDC-0F9F-44C5-AE42-4136265EBDD4}"/>
    <dgm:cxn modelId="{657DFFD3-78A9-4411-838A-9A26229CC2C0}" srcId="{C081937B-1946-45FA-8F66-97D336FA002C}" destId="{9B7586D5-3CCE-405F-AE62-9355C1B57417}" srcOrd="1" destOrd="0" parTransId="{5A749BC9-6B54-4A68-B42B-D3826A82EC61}" sibTransId="{9CF64BF8-3FE8-4169-8463-F23865C6C244}"/>
    <dgm:cxn modelId="{C83F1A2C-AE22-445F-8717-C1907AD4B583}" type="presOf" srcId="{C081937B-1946-45FA-8F66-97D336FA002C}" destId="{B0EF01EB-67CA-4B5A-8B9A-FD44557F68B2}" srcOrd="0" destOrd="0" presId="urn:microsoft.com/office/officeart/2005/8/layout/chevronAccent+Icon"/>
    <dgm:cxn modelId="{ACDEE4AF-2ABB-4DB8-BECB-931904457A1B}" srcId="{C081937B-1946-45FA-8F66-97D336FA002C}" destId="{E6AEF358-9316-47C9-910D-96EA8FAB38C9}" srcOrd="6" destOrd="0" parTransId="{8C664DEA-06A5-4E04-9046-1A9CD486A560}" sibTransId="{23B245E5-3577-43A9-AF35-FDA870F337AE}"/>
    <dgm:cxn modelId="{3EF84453-DEA5-4EB7-8675-4A456A7C31A8}" srcId="{C081937B-1946-45FA-8F66-97D336FA002C}" destId="{C5145414-E52E-4FC5-88F0-F65E21A2EAB1}" srcOrd="2" destOrd="0" parTransId="{811D98CF-1827-4818-A83E-F97A17C504A5}" sibTransId="{A5FBEFD1-7FAC-4938-A730-36584E99C5BC}"/>
    <dgm:cxn modelId="{C16AB96A-E261-4A89-AE51-957061331623}" type="presOf" srcId="{BF54A425-B7F7-4737-94C8-7828C80C1916}" destId="{2388D0D3-7BC1-4216-9CD5-AB8031C4C538}" srcOrd="0" destOrd="0" presId="urn:microsoft.com/office/officeart/2005/8/layout/chevronAccent+Icon"/>
    <dgm:cxn modelId="{F975F6AC-A061-461E-B603-FA7E3E020009}" type="presOf" srcId="{9B7586D5-3CCE-405F-AE62-9355C1B57417}" destId="{B563D90A-715B-478C-99FA-C5167C66F008}" srcOrd="0" destOrd="0" presId="urn:microsoft.com/office/officeart/2005/8/layout/chevronAccent+Icon"/>
    <dgm:cxn modelId="{7F931A94-5E96-4DA4-BC77-01B549454273}" srcId="{C081937B-1946-45FA-8F66-97D336FA002C}" destId="{BF54A425-B7F7-4737-94C8-7828C80C1916}" srcOrd="5" destOrd="0" parTransId="{FE7F29BF-E24C-426B-BE53-8C7CCE85929E}" sibTransId="{37D5CE8D-1669-4AF6-B5F1-C5C5EA49D1D9}"/>
    <dgm:cxn modelId="{062948FE-06B2-4D75-8FC7-6523E1D1367D}" type="presOf" srcId="{0757AC53-A795-4AB0-BC09-DD8983246884}" destId="{02DF2C50-2F70-4BA1-AD06-CCF9617254AA}" srcOrd="0" destOrd="0" presId="urn:microsoft.com/office/officeart/2005/8/layout/chevronAccent+Icon"/>
    <dgm:cxn modelId="{4D6CD70A-661C-49F5-8215-9BEFEE3C3A1E}" type="presOf" srcId="{C5145414-E52E-4FC5-88F0-F65E21A2EAB1}" destId="{6E01F465-FC7E-4D8E-962C-BFD574A24DAC}" srcOrd="0" destOrd="0" presId="urn:microsoft.com/office/officeart/2005/8/layout/chevronAccent+Icon"/>
    <dgm:cxn modelId="{573872A6-0A41-4E9C-910B-2143EA5F091A}" srcId="{C081937B-1946-45FA-8F66-97D336FA002C}" destId="{5F0CC7EE-3C90-442B-8548-CAB9254C4D19}" srcOrd="0" destOrd="0" parTransId="{179A4259-65BA-4799-87B6-DA0A114CCD4B}" sibTransId="{B3787B60-F511-4650-BE77-51B80A835853}"/>
    <dgm:cxn modelId="{7ACA746A-DABF-4B79-A0E2-BD9887077F91}" type="presParOf" srcId="{B0EF01EB-67CA-4B5A-8B9A-FD44557F68B2}" destId="{72A52D5E-8B31-4CD7-9DCA-3D8E98234B60}" srcOrd="0" destOrd="0" presId="urn:microsoft.com/office/officeart/2005/8/layout/chevronAccent+Icon"/>
    <dgm:cxn modelId="{4B8A66D3-0652-42C6-B03D-24FF916A2CF5}" type="presParOf" srcId="{72A52D5E-8B31-4CD7-9DCA-3D8E98234B60}" destId="{A888170D-CA12-46D3-B6C4-27A1E2CE8D7A}" srcOrd="0" destOrd="0" presId="urn:microsoft.com/office/officeart/2005/8/layout/chevronAccent+Icon"/>
    <dgm:cxn modelId="{9E24AD74-0837-42F8-B688-0FEB3C838D5F}" type="presParOf" srcId="{72A52D5E-8B31-4CD7-9DCA-3D8E98234B60}" destId="{18E69813-EE46-45AA-8EFA-2201071A2A2A}" srcOrd="1" destOrd="0" presId="urn:microsoft.com/office/officeart/2005/8/layout/chevronAccent+Icon"/>
    <dgm:cxn modelId="{D465B043-F071-483B-B6E0-43D99BAEFEFA}" type="presParOf" srcId="{B0EF01EB-67CA-4B5A-8B9A-FD44557F68B2}" destId="{0B3D8171-E128-41C3-AFA2-FF295A555E35}" srcOrd="1" destOrd="0" presId="urn:microsoft.com/office/officeart/2005/8/layout/chevronAccent+Icon"/>
    <dgm:cxn modelId="{962268E1-ABDB-4D6C-AF67-A3FD733EC3AA}" type="presParOf" srcId="{B0EF01EB-67CA-4B5A-8B9A-FD44557F68B2}" destId="{7B04A006-A530-4BCE-BD17-35114BF7E04F}" srcOrd="2" destOrd="0" presId="urn:microsoft.com/office/officeart/2005/8/layout/chevronAccent+Icon"/>
    <dgm:cxn modelId="{1FF50F5F-0D44-4C59-97B8-1CD83A650951}" type="presParOf" srcId="{7B04A006-A530-4BCE-BD17-35114BF7E04F}" destId="{E6DC5E0E-F1F8-4B4B-9E76-9CE7B257F9DA}" srcOrd="0" destOrd="0" presId="urn:microsoft.com/office/officeart/2005/8/layout/chevronAccent+Icon"/>
    <dgm:cxn modelId="{7BA92E7D-3A03-4CE8-A71A-EA487DAE8849}" type="presParOf" srcId="{7B04A006-A530-4BCE-BD17-35114BF7E04F}" destId="{B563D90A-715B-478C-99FA-C5167C66F008}" srcOrd="1" destOrd="0" presId="urn:microsoft.com/office/officeart/2005/8/layout/chevronAccent+Icon"/>
    <dgm:cxn modelId="{A1B79D6C-544B-432F-A239-D5E8B819375E}" type="presParOf" srcId="{B0EF01EB-67CA-4B5A-8B9A-FD44557F68B2}" destId="{1E30F53B-4A0A-4C13-AC38-4970D9E68BFE}" srcOrd="3" destOrd="0" presId="urn:microsoft.com/office/officeart/2005/8/layout/chevronAccent+Icon"/>
    <dgm:cxn modelId="{572B1A40-EC10-46B0-B4D7-F2A5901E6282}" type="presParOf" srcId="{B0EF01EB-67CA-4B5A-8B9A-FD44557F68B2}" destId="{2A551F56-B392-45FC-B73A-FE7CB0589B62}" srcOrd="4" destOrd="0" presId="urn:microsoft.com/office/officeart/2005/8/layout/chevronAccent+Icon"/>
    <dgm:cxn modelId="{F12030B4-7F67-4190-BFFB-BB72D4223773}" type="presParOf" srcId="{2A551F56-B392-45FC-B73A-FE7CB0589B62}" destId="{8072758E-75DF-431B-B5C3-66EE47EB4062}" srcOrd="0" destOrd="0" presId="urn:microsoft.com/office/officeart/2005/8/layout/chevronAccent+Icon"/>
    <dgm:cxn modelId="{DF070BBC-EB1F-4740-B547-B1B446457EBA}" type="presParOf" srcId="{2A551F56-B392-45FC-B73A-FE7CB0589B62}" destId="{6E01F465-FC7E-4D8E-962C-BFD574A24DAC}" srcOrd="1" destOrd="0" presId="urn:microsoft.com/office/officeart/2005/8/layout/chevronAccent+Icon"/>
    <dgm:cxn modelId="{338F8E0E-A832-40EC-82E9-516FC07D4EF5}" type="presParOf" srcId="{B0EF01EB-67CA-4B5A-8B9A-FD44557F68B2}" destId="{8539F9B7-49FC-44BD-8D28-BACB08CD8B4F}" srcOrd="5" destOrd="0" presId="urn:microsoft.com/office/officeart/2005/8/layout/chevronAccent+Icon"/>
    <dgm:cxn modelId="{0989A206-1BB4-4391-B2EA-81719E30ADFC}" type="presParOf" srcId="{B0EF01EB-67CA-4B5A-8B9A-FD44557F68B2}" destId="{6A412F7E-780C-42F9-8D66-79DCA796C81E}" srcOrd="6" destOrd="0" presId="urn:microsoft.com/office/officeart/2005/8/layout/chevronAccent+Icon"/>
    <dgm:cxn modelId="{10214A11-B58F-44DE-9B13-B5669563186C}" type="presParOf" srcId="{6A412F7E-780C-42F9-8D66-79DCA796C81E}" destId="{6B560948-4112-41AE-966A-F7DCE971037B}" srcOrd="0" destOrd="0" presId="urn:microsoft.com/office/officeart/2005/8/layout/chevronAccent+Icon"/>
    <dgm:cxn modelId="{DF96CA0F-567D-4D5C-9930-E0F02194A45D}" type="presParOf" srcId="{6A412F7E-780C-42F9-8D66-79DCA796C81E}" destId="{1FF5A10C-BF7D-4D69-B7D4-5D83EF210996}" srcOrd="1" destOrd="0" presId="urn:microsoft.com/office/officeart/2005/8/layout/chevronAccent+Icon"/>
    <dgm:cxn modelId="{1D88EA99-169E-4B2B-A4D9-306FF28FF586}" type="presParOf" srcId="{B0EF01EB-67CA-4B5A-8B9A-FD44557F68B2}" destId="{93E03DAD-0A95-4A89-BBBE-DCCF59D17C24}" srcOrd="7" destOrd="0" presId="urn:microsoft.com/office/officeart/2005/8/layout/chevronAccent+Icon"/>
    <dgm:cxn modelId="{65853676-EE44-407B-ADA4-14E1138B7FD9}" type="presParOf" srcId="{B0EF01EB-67CA-4B5A-8B9A-FD44557F68B2}" destId="{81EA0FA6-9D42-4CF8-B803-60F43630FFB9}" srcOrd="8" destOrd="0" presId="urn:microsoft.com/office/officeart/2005/8/layout/chevronAccent+Icon"/>
    <dgm:cxn modelId="{76DA8C2A-1A40-4221-9307-F001369098BD}" type="presParOf" srcId="{81EA0FA6-9D42-4CF8-B803-60F43630FFB9}" destId="{396C9580-5436-454E-8E00-2BA93B058C62}" srcOrd="0" destOrd="0" presId="urn:microsoft.com/office/officeart/2005/8/layout/chevronAccent+Icon"/>
    <dgm:cxn modelId="{9DF92A6C-0091-4862-9436-60E33F128D4B}" type="presParOf" srcId="{81EA0FA6-9D42-4CF8-B803-60F43630FFB9}" destId="{02DF2C50-2F70-4BA1-AD06-CCF9617254AA}" srcOrd="1" destOrd="0" presId="urn:microsoft.com/office/officeart/2005/8/layout/chevronAccent+Icon"/>
    <dgm:cxn modelId="{A909E65C-C691-4486-8C23-B301CD6A7882}" type="presParOf" srcId="{B0EF01EB-67CA-4B5A-8B9A-FD44557F68B2}" destId="{741176ED-4D1C-441E-8838-BBA36E1DD27C}" srcOrd="9" destOrd="0" presId="urn:microsoft.com/office/officeart/2005/8/layout/chevronAccent+Icon"/>
    <dgm:cxn modelId="{4118068F-BF42-429C-9EAF-977FEFB644AA}" type="presParOf" srcId="{B0EF01EB-67CA-4B5A-8B9A-FD44557F68B2}" destId="{A63950FF-B593-4010-949D-72E642076536}" srcOrd="10" destOrd="0" presId="urn:microsoft.com/office/officeart/2005/8/layout/chevronAccent+Icon"/>
    <dgm:cxn modelId="{1835B44D-29F4-40AD-B644-35322C8D3A33}" type="presParOf" srcId="{A63950FF-B593-4010-949D-72E642076536}" destId="{2EBBBF70-6593-4641-BD11-7148ECF4EC1E}" srcOrd="0" destOrd="0" presId="urn:microsoft.com/office/officeart/2005/8/layout/chevronAccent+Icon"/>
    <dgm:cxn modelId="{411A8474-0151-42E3-BAF5-2BABBCB5EE49}" type="presParOf" srcId="{A63950FF-B593-4010-949D-72E642076536}" destId="{2388D0D3-7BC1-4216-9CD5-AB8031C4C538}" srcOrd="1" destOrd="0" presId="urn:microsoft.com/office/officeart/2005/8/layout/chevronAccent+Icon"/>
    <dgm:cxn modelId="{4E8728AF-AAAA-4601-9958-AEB1270B5326}" type="presParOf" srcId="{B0EF01EB-67CA-4B5A-8B9A-FD44557F68B2}" destId="{8BEBAEA4-7DDA-4814-B9F9-AF0E15580F26}" srcOrd="11" destOrd="0" presId="urn:microsoft.com/office/officeart/2005/8/layout/chevronAccent+Icon"/>
    <dgm:cxn modelId="{FE06FF90-FDC2-43C4-85B5-67ACBE421E75}" type="presParOf" srcId="{B0EF01EB-67CA-4B5A-8B9A-FD44557F68B2}" destId="{11DA0DB6-12CE-4081-82D4-ADF788BC83C2}" srcOrd="12" destOrd="0" presId="urn:microsoft.com/office/officeart/2005/8/layout/chevronAccent+Icon"/>
    <dgm:cxn modelId="{1991B39B-5A66-471E-BC57-2C7ECFDBADB5}" type="presParOf" srcId="{11DA0DB6-12CE-4081-82D4-ADF788BC83C2}" destId="{0FBC636B-5E0D-4AF1-8C73-D7C61AD6B62A}" srcOrd="0" destOrd="0" presId="urn:microsoft.com/office/officeart/2005/8/layout/chevronAccent+Icon"/>
    <dgm:cxn modelId="{C77872A5-7D05-43F8-869D-BF3CFE5B46CC}" type="presParOf" srcId="{11DA0DB6-12CE-4081-82D4-ADF788BC83C2}" destId="{134F596E-6316-4E40-8113-121D2A1D5032}"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AC77F-9CA2-46C0-9808-0E349CE67627}" type="doc">
      <dgm:prSet loTypeId="urn:microsoft.com/office/officeart/2005/8/layout/process1" loCatId="process" qsTypeId="urn:microsoft.com/office/officeart/2005/8/quickstyle/simple1" qsCatId="simple" csTypeId="urn:microsoft.com/office/officeart/2005/8/colors/accent1_2" csCatId="accent1" phldr="1"/>
      <dgm:spPr/>
    </dgm:pt>
    <dgm:pt modelId="{7AB5435F-C303-46A4-96D0-97CBD83AD721}">
      <dgm:prSet phldrT="[Text]" custT="1"/>
      <dgm:spPr/>
      <dgm:t>
        <a:bodyPr/>
        <a:lstStyle/>
        <a:p>
          <a:r>
            <a:rPr lang="en-US" sz="2200" dirty="0"/>
            <a:t>Initiating: </a:t>
          </a:r>
          <a:r>
            <a:rPr lang="en-US" sz="1400" dirty="0"/>
            <a:t>business case &amp; PID </a:t>
          </a:r>
        </a:p>
      </dgm:t>
    </dgm:pt>
    <dgm:pt modelId="{A1A99BEB-45DF-4456-917E-6EA3A309382A}" type="parTrans" cxnId="{748280C0-BFB9-4F80-83A8-6A56C545C70D}">
      <dgm:prSet/>
      <dgm:spPr/>
      <dgm:t>
        <a:bodyPr/>
        <a:lstStyle/>
        <a:p>
          <a:endParaRPr lang="en-US"/>
        </a:p>
      </dgm:t>
    </dgm:pt>
    <dgm:pt modelId="{EEBD0401-D89F-49DC-BEF5-0935F0DF258E}" type="sibTrans" cxnId="{748280C0-BFB9-4F80-83A8-6A56C545C70D}">
      <dgm:prSet/>
      <dgm:spPr/>
      <dgm:t>
        <a:bodyPr/>
        <a:lstStyle/>
        <a:p>
          <a:endParaRPr lang="en-US"/>
        </a:p>
      </dgm:t>
    </dgm:pt>
    <dgm:pt modelId="{805FD44B-BF8E-4422-9242-8E522BD387B5}">
      <dgm:prSet phldrT="[Text]"/>
      <dgm:spPr/>
      <dgm:t>
        <a:bodyPr/>
        <a:lstStyle/>
        <a:p>
          <a:r>
            <a:rPr lang="en-US" dirty="0"/>
            <a:t>Planning: </a:t>
          </a:r>
          <a:r>
            <a:rPr lang="en-US" b="0" i="0" dirty="0"/>
            <a:t>Construction Phase,  Training Program Development, Equipment &amp; Supplies Procurement</a:t>
          </a:r>
          <a:endParaRPr lang="en-US" dirty="0"/>
        </a:p>
      </dgm:t>
    </dgm:pt>
    <dgm:pt modelId="{FCC3359E-9DE2-46FA-A232-B5976D6EB366}" type="parTrans" cxnId="{48C08B3E-1203-44DE-8376-F66548EE939C}">
      <dgm:prSet/>
      <dgm:spPr/>
      <dgm:t>
        <a:bodyPr/>
        <a:lstStyle/>
        <a:p>
          <a:endParaRPr lang="en-US"/>
        </a:p>
      </dgm:t>
    </dgm:pt>
    <dgm:pt modelId="{7015001E-FDB4-454C-8D49-E8F48370B330}" type="sibTrans" cxnId="{48C08B3E-1203-44DE-8376-F66548EE939C}">
      <dgm:prSet/>
      <dgm:spPr/>
      <dgm:t>
        <a:bodyPr/>
        <a:lstStyle/>
        <a:p>
          <a:endParaRPr lang="en-US"/>
        </a:p>
      </dgm:t>
    </dgm:pt>
    <dgm:pt modelId="{661B04C3-F3A6-49D2-B93F-63C80D1A7A73}">
      <dgm:prSet phldrT="[Text]"/>
      <dgm:spPr/>
      <dgm:t>
        <a:bodyPr/>
        <a:lstStyle/>
        <a:p>
          <a:r>
            <a:rPr lang="en-US" dirty="0"/>
            <a:t>Executing: </a:t>
          </a:r>
          <a:r>
            <a:rPr lang="en-US" b="0" i="0" dirty="0"/>
            <a:t>Schedule Refinement, Communication Plan Development, Risk, Quality </a:t>
          </a:r>
          <a:endParaRPr lang="en-US" dirty="0"/>
        </a:p>
      </dgm:t>
    </dgm:pt>
    <dgm:pt modelId="{A9B911BA-CF46-467D-8AB4-C06BD8C2B7AD}" type="parTrans" cxnId="{EA9AAD9C-AC82-48B0-BC49-8786B994B214}">
      <dgm:prSet/>
      <dgm:spPr/>
      <dgm:t>
        <a:bodyPr/>
        <a:lstStyle/>
        <a:p>
          <a:endParaRPr lang="en-US"/>
        </a:p>
      </dgm:t>
    </dgm:pt>
    <dgm:pt modelId="{11EB6165-9918-4D18-B98F-EF2F9D2430DD}" type="sibTrans" cxnId="{EA9AAD9C-AC82-48B0-BC49-8786B994B214}">
      <dgm:prSet/>
      <dgm:spPr/>
      <dgm:t>
        <a:bodyPr/>
        <a:lstStyle/>
        <a:p>
          <a:endParaRPr lang="en-US"/>
        </a:p>
      </dgm:t>
    </dgm:pt>
    <dgm:pt modelId="{C4A5C09E-568C-41C3-BF5D-9FDD074133A2}">
      <dgm:prSet/>
      <dgm:spPr/>
      <dgm:t>
        <a:bodyPr/>
        <a:lstStyle/>
        <a:p>
          <a:r>
            <a:rPr lang="en-US" dirty="0"/>
            <a:t>Close out: </a:t>
          </a:r>
          <a:r>
            <a:rPr lang="en-US" b="0" i="0" dirty="0"/>
            <a:t>Support Activities, Project Evaluation, Project Handover</a:t>
          </a:r>
          <a:endParaRPr lang="en-US" dirty="0"/>
        </a:p>
      </dgm:t>
    </dgm:pt>
    <dgm:pt modelId="{5BF09618-9218-4B6C-8E75-6E85DCD1D819}" type="parTrans" cxnId="{647B3A3A-1E32-4F44-A2E8-F339749E53C1}">
      <dgm:prSet/>
      <dgm:spPr/>
      <dgm:t>
        <a:bodyPr/>
        <a:lstStyle/>
        <a:p>
          <a:endParaRPr lang="en-US"/>
        </a:p>
      </dgm:t>
    </dgm:pt>
    <dgm:pt modelId="{FEC4A574-DF73-4B9E-9A0D-3C8758E9970F}" type="sibTrans" cxnId="{647B3A3A-1E32-4F44-A2E8-F339749E53C1}">
      <dgm:prSet/>
      <dgm:spPr/>
      <dgm:t>
        <a:bodyPr/>
        <a:lstStyle/>
        <a:p>
          <a:endParaRPr lang="en-US"/>
        </a:p>
      </dgm:t>
    </dgm:pt>
    <dgm:pt modelId="{333A3C9A-E1C2-4A57-9BBF-48A93F6EF04D}" type="pres">
      <dgm:prSet presAssocID="{557AC77F-9CA2-46C0-9808-0E349CE67627}" presName="Name0" presStyleCnt="0">
        <dgm:presLayoutVars>
          <dgm:dir/>
          <dgm:resizeHandles val="exact"/>
        </dgm:presLayoutVars>
      </dgm:prSet>
      <dgm:spPr/>
    </dgm:pt>
    <dgm:pt modelId="{FBFA8AC4-6BAE-4869-8E95-3ED71D3F91EF}" type="pres">
      <dgm:prSet presAssocID="{7AB5435F-C303-46A4-96D0-97CBD83AD721}" presName="node" presStyleLbl="node1" presStyleIdx="0" presStyleCnt="4" custScaleX="88859">
        <dgm:presLayoutVars>
          <dgm:bulletEnabled val="1"/>
        </dgm:presLayoutVars>
      </dgm:prSet>
      <dgm:spPr/>
      <dgm:t>
        <a:bodyPr/>
        <a:lstStyle/>
        <a:p>
          <a:endParaRPr lang="en-US"/>
        </a:p>
      </dgm:t>
    </dgm:pt>
    <dgm:pt modelId="{BD529EA1-8AC3-45CF-B538-0523822F51DE}" type="pres">
      <dgm:prSet presAssocID="{EEBD0401-D89F-49DC-BEF5-0935F0DF258E}" presName="sibTrans" presStyleLbl="sibTrans2D1" presStyleIdx="0" presStyleCnt="3"/>
      <dgm:spPr/>
      <dgm:t>
        <a:bodyPr/>
        <a:lstStyle/>
        <a:p>
          <a:endParaRPr lang="en-US"/>
        </a:p>
      </dgm:t>
    </dgm:pt>
    <dgm:pt modelId="{FCD3DFC7-3CC5-4D36-8C0B-2EFE92782245}" type="pres">
      <dgm:prSet presAssocID="{EEBD0401-D89F-49DC-BEF5-0935F0DF258E}" presName="connectorText" presStyleLbl="sibTrans2D1" presStyleIdx="0" presStyleCnt="3"/>
      <dgm:spPr/>
      <dgm:t>
        <a:bodyPr/>
        <a:lstStyle/>
        <a:p>
          <a:endParaRPr lang="en-US"/>
        </a:p>
      </dgm:t>
    </dgm:pt>
    <dgm:pt modelId="{CE1F1F2F-E1D0-4D8C-8644-49956B4B8761}" type="pres">
      <dgm:prSet presAssocID="{805FD44B-BF8E-4422-9242-8E522BD387B5}" presName="node" presStyleLbl="node1" presStyleIdx="1" presStyleCnt="4" custScaleX="128134">
        <dgm:presLayoutVars>
          <dgm:bulletEnabled val="1"/>
        </dgm:presLayoutVars>
      </dgm:prSet>
      <dgm:spPr/>
      <dgm:t>
        <a:bodyPr/>
        <a:lstStyle/>
        <a:p>
          <a:endParaRPr lang="en-US"/>
        </a:p>
      </dgm:t>
    </dgm:pt>
    <dgm:pt modelId="{263F0678-DCC1-40F8-AD9D-1046D94996A0}" type="pres">
      <dgm:prSet presAssocID="{7015001E-FDB4-454C-8D49-E8F48370B330}" presName="sibTrans" presStyleLbl="sibTrans2D1" presStyleIdx="1" presStyleCnt="3"/>
      <dgm:spPr/>
      <dgm:t>
        <a:bodyPr/>
        <a:lstStyle/>
        <a:p>
          <a:endParaRPr lang="en-US"/>
        </a:p>
      </dgm:t>
    </dgm:pt>
    <dgm:pt modelId="{FCC33AF0-7F28-4061-BB7F-5E81FAA5DA9D}" type="pres">
      <dgm:prSet presAssocID="{7015001E-FDB4-454C-8D49-E8F48370B330}" presName="connectorText" presStyleLbl="sibTrans2D1" presStyleIdx="1" presStyleCnt="3"/>
      <dgm:spPr/>
      <dgm:t>
        <a:bodyPr/>
        <a:lstStyle/>
        <a:p>
          <a:endParaRPr lang="en-US"/>
        </a:p>
      </dgm:t>
    </dgm:pt>
    <dgm:pt modelId="{6427728C-9119-46FB-8498-1BDA7ECA2290}" type="pres">
      <dgm:prSet presAssocID="{661B04C3-F3A6-49D2-B93F-63C80D1A7A73}" presName="node" presStyleLbl="node1" presStyleIdx="2" presStyleCnt="4" custScaleX="254846">
        <dgm:presLayoutVars>
          <dgm:bulletEnabled val="1"/>
        </dgm:presLayoutVars>
      </dgm:prSet>
      <dgm:spPr/>
      <dgm:t>
        <a:bodyPr/>
        <a:lstStyle/>
        <a:p>
          <a:endParaRPr lang="en-US"/>
        </a:p>
      </dgm:t>
    </dgm:pt>
    <dgm:pt modelId="{10DA6A7E-B78E-4DCE-8776-77A55E029609}" type="pres">
      <dgm:prSet presAssocID="{11EB6165-9918-4D18-B98F-EF2F9D2430DD}" presName="sibTrans" presStyleLbl="sibTrans2D1" presStyleIdx="2" presStyleCnt="3"/>
      <dgm:spPr/>
      <dgm:t>
        <a:bodyPr/>
        <a:lstStyle/>
        <a:p>
          <a:endParaRPr lang="en-US"/>
        </a:p>
      </dgm:t>
    </dgm:pt>
    <dgm:pt modelId="{BC4A514F-945B-4BBC-85E9-68A62920A2FB}" type="pres">
      <dgm:prSet presAssocID="{11EB6165-9918-4D18-B98F-EF2F9D2430DD}" presName="connectorText" presStyleLbl="sibTrans2D1" presStyleIdx="2" presStyleCnt="3"/>
      <dgm:spPr/>
      <dgm:t>
        <a:bodyPr/>
        <a:lstStyle/>
        <a:p>
          <a:endParaRPr lang="en-US"/>
        </a:p>
      </dgm:t>
    </dgm:pt>
    <dgm:pt modelId="{531B8C3E-218C-41AA-BE5D-A80284B86355}" type="pres">
      <dgm:prSet presAssocID="{C4A5C09E-568C-41C3-BF5D-9FDD074133A2}" presName="node" presStyleLbl="node1" presStyleIdx="3" presStyleCnt="4" custScaleX="80305">
        <dgm:presLayoutVars>
          <dgm:bulletEnabled val="1"/>
        </dgm:presLayoutVars>
      </dgm:prSet>
      <dgm:spPr/>
      <dgm:t>
        <a:bodyPr/>
        <a:lstStyle/>
        <a:p>
          <a:endParaRPr lang="en-US"/>
        </a:p>
      </dgm:t>
    </dgm:pt>
  </dgm:ptLst>
  <dgm:cxnLst>
    <dgm:cxn modelId="{748280C0-BFB9-4F80-83A8-6A56C545C70D}" srcId="{557AC77F-9CA2-46C0-9808-0E349CE67627}" destId="{7AB5435F-C303-46A4-96D0-97CBD83AD721}" srcOrd="0" destOrd="0" parTransId="{A1A99BEB-45DF-4456-917E-6EA3A309382A}" sibTransId="{EEBD0401-D89F-49DC-BEF5-0935F0DF258E}"/>
    <dgm:cxn modelId="{EFCA0530-C7F9-437B-A730-099FC9BC80E2}" type="presOf" srcId="{11EB6165-9918-4D18-B98F-EF2F9D2430DD}" destId="{BC4A514F-945B-4BBC-85E9-68A62920A2FB}" srcOrd="1" destOrd="0" presId="urn:microsoft.com/office/officeart/2005/8/layout/process1"/>
    <dgm:cxn modelId="{AFA44EB3-54DC-4865-AC45-D45573741634}" type="presOf" srcId="{EEBD0401-D89F-49DC-BEF5-0935F0DF258E}" destId="{BD529EA1-8AC3-45CF-B538-0523822F51DE}" srcOrd="0" destOrd="0" presId="urn:microsoft.com/office/officeart/2005/8/layout/process1"/>
    <dgm:cxn modelId="{0D0D6D46-D977-4C3B-9B7C-5B909AA96B6B}" type="presOf" srcId="{557AC77F-9CA2-46C0-9808-0E349CE67627}" destId="{333A3C9A-E1C2-4A57-9BBF-48A93F6EF04D}" srcOrd="0" destOrd="0" presId="urn:microsoft.com/office/officeart/2005/8/layout/process1"/>
    <dgm:cxn modelId="{EA9AAD9C-AC82-48B0-BC49-8786B994B214}" srcId="{557AC77F-9CA2-46C0-9808-0E349CE67627}" destId="{661B04C3-F3A6-49D2-B93F-63C80D1A7A73}" srcOrd="2" destOrd="0" parTransId="{A9B911BA-CF46-467D-8AB4-C06BD8C2B7AD}" sibTransId="{11EB6165-9918-4D18-B98F-EF2F9D2430DD}"/>
    <dgm:cxn modelId="{48C08B3E-1203-44DE-8376-F66548EE939C}" srcId="{557AC77F-9CA2-46C0-9808-0E349CE67627}" destId="{805FD44B-BF8E-4422-9242-8E522BD387B5}" srcOrd="1" destOrd="0" parTransId="{FCC3359E-9DE2-46FA-A232-B5976D6EB366}" sibTransId="{7015001E-FDB4-454C-8D49-E8F48370B330}"/>
    <dgm:cxn modelId="{647B3A3A-1E32-4F44-A2E8-F339749E53C1}" srcId="{557AC77F-9CA2-46C0-9808-0E349CE67627}" destId="{C4A5C09E-568C-41C3-BF5D-9FDD074133A2}" srcOrd="3" destOrd="0" parTransId="{5BF09618-9218-4B6C-8E75-6E85DCD1D819}" sibTransId="{FEC4A574-DF73-4B9E-9A0D-3C8758E9970F}"/>
    <dgm:cxn modelId="{3A02D280-EE7D-40A4-8E8E-D88A2FFB6489}" type="presOf" srcId="{11EB6165-9918-4D18-B98F-EF2F9D2430DD}" destId="{10DA6A7E-B78E-4DCE-8776-77A55E029609}" srcOrd="0" destOrd="0" presId="urn:microsoft.com/office/officeart/2005/8/layout/process1"/>
    <dgm:cxn modelId="{4455A4AE-566F-4997-B689-04E0F0C3AA4D}" type="presOf" srcId="{C4A5C09E-568C-41C3-BF5D-9FDD074133A2}" destId="{531B8C3E-218C-41AA-BE5D-A80284B86355}" srcOrd="0" destOrd="0" presId="urn:microsoft.com/office/officeart/2005/8/layout/process1"/>
    <dgm:cxn modelId="{28A7CB85-3F4A-4C91-A89F-8D151BE11A2E}" type="presOf" srcId="{661B04C3-F3A6-49D2-B93F-63C80D1A7A73}" destId="{6427728C-9119-46FB-8498-1BDA7ECA2290}" srcOrd="0" destOrd="0" presId="urn:microsoft.com/office/officeart/2005/8/layout/process1"/>
    <dgm:cxn modelId="{04E8DCB4-DDBE-4132-BA6C-6B1D0D4948E7}" type="presOf" srcId="{7015001E-FDB4-454C-8D49-E8F48370B330}" destId="{263F0678-DCC1-40F8-AD9D-1046D94996A0}" srcOrd="0" destOrd="0" presId="urn:microsoft.com/office/officeart/2005/8/layout/process1"/>
    <dgm:cxn modelId="{794C8DFC-18D8-460B-B619-BB6B8D42E3CE}" type="presOf" srcId="{805FD44B-BF8E-4422-9242-8E522BD387B5}" destId="{CE1F1F2F-E1D0-4D8C-8644-49956B4B8761}" srcOrd="0" destOrd="0" presId="urn:microsoft.com/office/officeart/2005/8/layout/process1"/>
    <dgm:cxn modelId="{681AE844-2F7D-4B98-9E12-608F8A09AFC6}" type="presOf" srcId="{7AB5435F-C303-46A4-96D0-97CBD83AD721}" destId="{FBFA8AC4-6BAE-4869-8E95-3ED71D3F91EF}" srcOrd="0" destOrd="0" presId="urn:microsoft.com/office/officeart/2005/8/layout/process1"/>
    <dgm:cxn modelId="{1781B646-4FD5-4E17-A282-F64B17E18180}" type="presOf" srcId="{7015001E-FDB4-454C-8D49-E8F48370B330}" destId="{FCC33AF0-7F28-4061-BB7F-5E81FAA5DA9D}" srcOrd="1" destOrd="0" presId="urn:microsoft.com/office/officeart/2005/8/layout/process1"/>
    <dgm:cxn modelId="{E1CBBEF6-2C09-47B2-BFAD-DBD62DD8DB80}" type="presOf" srcId="{EEBD0401-D89F-49DC-BEF5-0935F0DF258E}" destId="{FCD3DFC7-3CC5-4D36-8C0B-2EFE92782245}" srcOrd="1" destOrd="0" presId="urn:microsoft.com/office/officeart/2005/8/layout/process1"/>
    <dgm:cxn modelId="{E4DCDA8D-2065-44AB-B5EE-0FD3DA456637}" type="presParOf" srcId="{333A3C9A-E1C2-4A57-9BBF-48A93F6EF04D}" destId="{FBFA8AC4-6BAE-4869-8E95-3ED71D3F91EF}" srcOrd="0" destOrd="0" presId="urn:microsoft.com/office/officeart/2005/8/layout/process1"/>
    <dgm:cxn modelId="{D32E0DF9-74EB-42DB-A5F1-91752252C1B5}" type="presParOf" srcId="{333A3C9A-E1C2-4A57-9BBF-48A93F6EF04D}" destId="{BD529EA1-8AC3-45CF-B538-0523822F51DE}" srcOrd="1" destOrd="0" presId="urn:microsoft.com/office/officeart/2005/8/layout/process1"/>
    <dgm:cxn modelId="{35C26C04-9084-4097-84C2-FA0691AEC370}" type="presParOf" srcId="{BD529EA1-8AC3-45CF-B538-0523822F51DE}" destId="{FCD3DFC7-3CC5-4D36-8C0B-2EFE92782245}" srcOrd="0" destOrd="0" presId="urn:microsoft.com/office/officeart/2005/8/layout/process1"/>
    <dgm:cxn modelId="{5B4D09DE-C69E-4F1C-BCBE-E221C9D732D0}" type="presParOf" srcId="{333A3C9A-E1C2-4A57-9BBF-48A93F6EF04D}" destId="{CE1F1F2F-E1D0-4D8C-8644-49956B4B8761}" srcOrd="2" destOrd="0" presId="urn:microsoft.com/office/officeart/2005/8/layout/process1"/>
    <dgm:cxn modelId="{C0C1D51F-62A0-4051-95CF-55BB74293244}" type="presParOf" srcId="{333A3C9A-E1C2-4A57-9BBF-48A93F6EF04D}" destId="{263F0678-DCC1-40F8-AD9D-1046D94996A0}" srcOrd="3" destOrd="0" presId="urn:microsoft.com/office/officeart/2005/8/layout/process1"/>
    <dgm:cxn modelId="{1E4AAFF9-667E-4CC9-8F0E-1B338C2CC8A4}" type="presParOf" srcId="{263F0678-DCC1-40F8-AD9D-1046D94996A0}" destId="{FCC33AF0-7F28-4061-BB7F-5E81FAA5DA9D}" srcOrd="0" destOrd="0" presId="urn:microsoft.com/office/officeart/2005/8/layout/process1"/>
    <dgm:cxn modelId="{B7042097-61E5-4E39-8EE8-93B7CC4CB12D}" type="presParOf" srcId="{333A3C9A-E1C2-4A57-9BBF-48A93F6EF04D}" destId="{6427728C-9119-46FB-8498-1BDA7ECA2290}" srcOrd="4" destOrd="0" presId="urn:microsoft.com/office/officeart/2005/8/layout/process1"/>
    <dgm:cxn modelId="{A0827350-433A-4AD0-BBC6-1C72A1D239AA}" type="presParOf" srcId="{333A3C9A-E1C2-4A57-9BBF-48A93F6EF04D}" destId="{10DA6A7E-B78E-4DCE-8776-77A55E029609}" srcOrd="5" destOrd="0" presId="urn:microsoft.com/office/officeart/2005/8/layout/process1"/>
    <dgm:cxn modelId="{3F2C10DD-3DB9-4E01-B0A6-F67A311A1D20}" type="presParOf" srcId="{10DA6A7E-B78E-4DCE-8776-77A55E029609}" destId="{BC4A514F-945B-4BBC-85E9-68A62920A2FB}" srcOrd="0" destOrd="0" presId="urn:microsoft.com/office/officeart/2005/8/layout/process1"/>
    <dgm:cxn modelId="{B8274E2E-7D60-4B13-BA4F-F42291CD16E4}" type="presParOf" srcId="{333A3C9A-E1C2-4A57-9BBF-48A93F6EF04D}" destId="{531B8C3E-218C-41AA-BE5D-A80284B86355}"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8170D-CA12-46D3-B6C4-27A1E2CE8D7A}">
      <dsp:nvSpPr>
        <dsp:cNvPr id="0" name=""/>
        <dsp:cNvSpPr/>
      </dsp:nvSpPr>
      <dsp:spPr>
        <a:xfrm>
          <a:off x="3943"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69813-EE46-45AA-8EFA-2201071A2A2A}">
      <dsp:nvSpPr>
        <dsp:cNvPr id="0" name=""/>
        <dsp:cNvSpPr/>
      </dsp:nvSpPr>
      <dsp:spPr>
        <a:xfrm>
          <a:off x="355764"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June 2024</a:t>
          </a:r>
        </a:p>
      </dsp:txBody>
      <dsp:txXfrm>
        <a:off x="370680" y="1999612"/>
        <a:ext cx="1084267" cy="479428"/>
      </dsp:txXfrm>
    </dsp:sp>
    <dsp:sp modelId="{E6DC5E0E-F1F8-4B4B-9E76-9CE7B257F9DA}">
      <dsp:nvSpPr>
        <dsp:cNvPr id="0" name=""/>
        <dsp:cNvSpPr/>
      </dsp:nvSpPr>
      <dsp:spPr>
        <a:xfrm>
          <a:off x="1510908"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3D90A-715B-478C-99FA-C5167C66F008}">
      <dsp:nvSpPr>
        <dsp:cNvPr id="0" name=""/>
        <dsp:cNvSpPr/>
      </dsp:nvSpPr>
      <dsp:spPr>
        <a:xfrm>
          <a:off x="1862729"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July 2024</a:t>
          </a:r>
        </a:p>
      </dsp:txBody>
      <dsp:txXfrm>
        <a:off x="1877645" y="1999612"/>
        <a:ext cx="1084267" cy="479428"/>
      </dsp:txXfrm>
    </dsp:sp>
    <dsp:sp modelId="{8072758E-75DF-431B-B5C3-66EE47EB4062}">
      <dsp:nvSpPr>
        <dsp:cNvPr id="0" name=""/>
        <dsp:cNvSpPr/>
      </dsp:nvSpPr>
      <dsp:spPr>
        <a:xfrm>
          <a:off x="3017874"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1F465-FC7E-4D8E-962C-BFD574A24DAC}">
      <dsp:nvSpPr>
        <dsp:cNvPr id="0" name=""/>
        <dsp:cNvSpPr/>
      </dsp:nvSpPr>
      <dsp:spPr>
        <a:xfrm>
          <a:off x="3369695"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August 2024</a:t>
          </a:r>
        </a:p>
      </dsp:txBody>
      <dsp:txXfrm>
        <a:off x="3384611" y="1999612"/>
        <a:ext cx="1084267" cy="479428"/>
      </dsp:txXfrm>
    </dsp:sp>
    <dsp:sp modelId="{6B560948-4112-41AE-966A-F7DCE971037B}">
      <dsp:nvSpPr>
        <dsp:cNvPr id="0" name=""/>
        <dsp:cNvSpPr/>
      </dsp:nvSpPr>
      <dsp:spPr>
        <a:xfrm>
          <a:off x="4524840"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5A10C-BF7D-4D69-B7D4-5D83EF210996}">
      <dsp:nvSpPr>
        <dsp:cNvPr id="0" name=""/>
        <dsp:cNvSpPr/>
      </dsp:nvSpPr>
      <dsp:spPr>
        <a:xfrm>
          <a:off x="4876660"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September 2024</a:t>
          </a:r>
        </a:p>
      </dsp:txBody>
      <dsp:txXfrm>
        <a:off x="4891576" y="1999612"/>
        <a:ext cx="1084267" cy="479428"/>
      </dsp:txXfrm>
    </dsp:sp>
    <dsp:sp modelId="{396C9580-5436-454E-8E00-2BA93B058C62}">
      <dsp:nvSpPr>
        <dsp:cNvPr id="0" name=""/>
        <dsp:cNvSpPr/>
      </dsp:nvSpPr>
      <dsp:spPr>
        <a:xfrm>
          <a:off x="6031805"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F2C50-2F70-4BA1-AD06-CCF9617254AA}">
      <dsp:nvSpPr>
        <dsp:cNvPr id="0" name=""/>
        <dsp:cNvSpPr/>
      </dsp:nvSpPr>
      <dsp:spPr>
        <a:xfrm>
          <a:off x="6383626"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October 2024</a:t>
          </a:r>
        </a:p>
      </dsp:txBody>
      <dsp:txXfrm>
        <a:off x="6398542" y="1999612"/>
        <a:ext cx="1084267" cy="479428"/>
      </dsp:txXfrm>
    </dsp:sp>
    <dsp:sp modelId="{2EBBBF70-6593-4641-BD11-7148ECF4EC1E}">
      <dsp:nvSpPr>
        <dsp:cNvPr id="0" name=""/>
        <dsp:cNvSpPr/>
      </dsp:nvSpPr>
      <dsp:spPr>
        <a:xfrm>
          <a:off x="7538771"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8D0D3-7BC1-4216-9CD5-AB8031C4C538}">
      <dsp:nvSpPr>
        <dsp:cNvPr id="0" name=""/>
        <dsp:cNvSpPr/>
      </dsp:nvSpPr>
      <dsp:spPr>
        <a:xfrm>
          <a:off x="7890592"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November 2024</a:t>
          </a:r>
        </a:p>
      </dsp:txBody>
      <dsp:txXfrm>
        <a:off x="7905508" y="1999612"/>
        <a:ext cx="1084267" cy="479428"/>
      </dsp:txXfrm>
    </dsp:sp>
    <dsp:sp modelId="{0FBC636B-5E0D-4AF1-8C73-D7C61AD6B62A}">
      <dsp:nvSpPr>
        <dsp:cNvPr id="0" name=""/>
        <dsp:cNvSpPr/>
      </dsp:nvSpPr>
      <dsp:spPr>
        <a:xfrm>
          <a:off x="9045736" y="1857381"/>
          <a:ext cx="1319327" cy="509260"/>
        </a:xfrm>
        <a:prstGeom prst="chevron">
          <a:avLst>
            <a:gd name="adj" fmla="val 4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F596E-6316-4E40-8113-121D2A1D5032}">
      <dsp:nvSpPr>
        <dsp:cNvPr id="0" name=""/>
        <dsp:cNvSpPr/>
      </dsp:nvSpPr>
      <dsp:spPr>
        <a:xfrm>
          <a:off x="9397557" y="1984696"/>
          <a:ext cx="1114099" cy="50926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December 2024</a:t>
          </a:r>
        </a:p>
      </dsp:txBody>
      <dsp:txXfrm>
        <a:off x="9412473" y="1999612"/>
        <a:ext cx="1084267" cy="479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A8AC4-6BAE-4869-8E95-3ED71D3F91EF}">
      <dsp:nvSpPr>
        <dsp:cNvPr id="0" name=""/>
        <dsp:cNvSpPr/>
      </dsp:nvSpPr>
      <dsp:spPr>
        <a:xfrm>
          <a:off x="8390" y="0"/>
          <a:ext cx="1366262" cy="14116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Initiating: </a:t>
          </a:r>
          <a:r>
            <a:rPr lang="en-US" sz="1400" kern="1200" dirty="0"/>
            <a:t>business case &amp; PID </a:t>
          </a:r>
        </a:p>
      </dsp:txBody>
      <dsp:txXfrm>
        <a:off x="48406" y="40016"/>
        <a:ext cx="1286230" cy="1331633"/>
      </dsp:txXfrm>
    </dsp:sp>
    <dsp:sp modelId="{BD529EA1-8AC3-45CF-B538-0523822F51DE}">
      <dsp:nvSpPr>
        <dsp:cNvPr id="0" name=""/>
        <dsp:cNvSpPr/>
      </dsp:nvSpPr>
      <dsp:spPr>
        <a:xfrm>
          <a:off x="1528409" y="515174"/>
          <a:ext cx="325963" cy="381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1528409" y="591437"/>
        <a:ext cx="228174" cy="228789"/>
      </dsp:txXfrm>
    </dsp:sp>
    <dsp:sp modelId="{CE1F1F2F-E1D0-4D8C-8644-49956B4B8761}">
      <dsp:nvSpPr>
        <dsp:cNvPr id="0" name=""/>
        <dsp:cNvSpPr/>
      </dsp:nvSpPr>
      <dsp:spPr>
        <a:xfrm>
          <a:off x="1989678" y="0"/>
          <a:ext cx="1970140" cy="14116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Planning: </a:t>
          </a:r>
          <a:r>
            <a:rPr lang="en-US" sz="1100" b="0" i="0" kern="1200" dirty="0"/>
            <a:t>Construction Phase,  Training Program Development, Equipment &amp; Supplies Procurement</a:t>
          </a:r>
          <a:endParaRPr lang="en-US" sz="1100" kern="1200" dirty="0"/>
        </a:p>
      </dsp:txBody>
      <dsp:txXfrm>
        <a:off x="2031024" y="41346"/>
        <a:ext cx="1887448" cy="1328973"/>
      </dsp:txXfrm>
    </dsp:sp>
    <dsp:sp modelId="{263F0678-DCC1-40F8-AD9D-1046D94996A0}">
      <dsp:nvSpPr>
        <dsp:cNvPr id="0" name=""/>
        <dsp:cNvSpPr/>
      </dsp:nvSpPr>
      <dsp:spPr>
        <a:xfrm>
          <a:off x="4113575" y="515174"/>
          <a:ext cx="325963" cy="381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113575" y="591437"/>
        <a:ext cx="228174" cy="228789"/>
      </dsp:txXfrm>
    </dsp:sp>
    <dsp:sp modelId="{6427728C-9119-46FB-8498-1BDA7ECA2290}">
      <dsp:nvSpPr>
        <dsp:cNvPr id="0" name=""/>
        <dsp:cNvSpPr/>
      </dsp:nvSpPr>
      <dsp:spPr>
        <a:xfrm>
          <a:off x="4574843" y="0"/>
          <a:ext cx="3918416" cy="14116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Executing: </a:t>
          </a:r>
          <a:r>
            <a:rPr lang="en-US" sz="1100" b="0" i="0" kern="1200" dirty="0"/>
            <a:t>Schedule Refinement, Communication Plan Development, Risk, Quality </a:t>
          </a:r>
          <a:endParaRPr lang="en-US" sz="1100" kern="1200" dirty="0"/>
        </a:p>
      </dsp:txBody>
      <dsp:txXfrm>
        <a:off x="4616189" y="41346"/>
        <a:ext cx="3835724" cy="1328973"/>
      </dsp:txXfrm>
    </dsp:sp>
    <dsp:sp modelId="{10DA6A7E-B78E-4DCE-8776-77A55E029609}">
      <dsp:nvSpPr>
        <dsp:cNvPr id="0" name=""/>
        <dsp:cNvSpPr/>
      </dsp:nvSpPr>
      <dsp:spPr>
        <a:xfrm>
          <a:off x="8647016" y="515174"/>
          <a:ext cx="325963" cy="381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8647016" y="591437"/>
        <a:ext cx="228174" cy="228789"/>
      </dsp:txXfrm>
    </dsp:sp>
    <dsp:sp modelId="{531B8C3E-218C-41AA-BE5D-A80284B86355}">
      <dsp:nvSpPr>
        <dsp:cNvPr id="0" name=""/>
        <dsp:cNvSpPr/>
      </dsp:nvSpPr>
      <dsp:spPr>
        <a:xfrm>
          <a:off x="9108285" y="0"/>
          <a:ext cx="1234739" cy="14116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Close out: </a:t>
          </a:r>
          <a:r>
            <a:rPr lang="en-US" sz="1100" b="0" i="0" kern="1200" dirty="0"/>
            <a:t>Support Activities, Project Evaluation, Project Handover</a:t>
          </a:r>
          <a:endParaRPr lang="en-US" sz="1100" kern="1200" dirty="0"/>
        </a:p>
      </dsp:txBody>
      <dsp:txXfrm>
        <a:off x="9144449" y="36164"/>
        <a:ext cx="1162411" cy="13393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CC61C-67EE-4A75-BA74-BC45D269BD5D}" type="datetimeFigureOut">
              <a:rPr lang="en-IN" smtClean="0"/>
              <a:t>05-05-2024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EEF14-0CE4-4F2F-8EE3-C79B9EA333B6}" type="slidenum">
              <a:rPr lang="en-IN" smtClean="0"/>
              <a:t>‹#›</a:t>
            </a:fld>
            <a:endParaRPr lang="en-IN"/>
          </a:p>
        </p:txBody>
      </p:sp>
    </p:spTree>
    <p:extLst>
      <p:ext uri="{BB962C8B-B14F-4D97-AF65-F5344CB8AC3E}">
        <p14:creationId xmlns:p14="http://schemas.microsoft.com/office/powerpoint/2010/main" val="409201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652DC7-69F1-4832-9E86-2D5205BE9656}" type="slidenum">
              <a:rPr lang="en-IN" smtClean="0"/>
              <a:t>12</a:t>
            </a:fld>
            <a:endParaRPr lang="en-IN"/>
          </a:p>
        </p:txBody>
      </p:sp>
    </p:spTree>
    <p:extLst>
      <p:ext uri="{BB962C8B-B14F-4D97-AF65-F5344CB8AC3E}">
        <p14:creationId xmlns:p14="http://schemas.microsoft.com/office/powerpoint/2010/main" val="381304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05CE5-1DD5-7A3D-C584-EA2808F406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A8151B5-BD43-9655-8E05-D067BA655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5609961-82DA-14B1-3F10-F5C6ACE33C9A}"/>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5" name="Footer Placeholder 4">
            <a:extLst>
              <a:ext uri="{FF2B5EF4-FFF2-40B4-BE49-F238E27FC236}">
                <a16:creationId xmlns:a16="http://schemas.microsoft.com/office/drawing/2014/main" xmlns="" id="{61F7A70A-3FA3-C710-7B20-06B7F32AE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D1D592F-15FB-9426-417F-53F23620B36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768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E46C7-5798-17D3-13F2-C98E01914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FE0026B-9CCE-94B1-77B9-B0419D888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3FD6D5-7149-C06B-B264-BE255443ADF4}"/>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5" name="Footer Placeholder 4">
            <a:extLst>
              <a:ext uri="{FF2B5EF4-FFF2-40B4-BE49-F238E27FC236}">
                <a16:creationId xmlns:a16="http://schemas.microsoft.com/office/drawing/2014/main" xmlns="" id="{E6F47DDF-9FFF-1DCD-DE11-B169722C5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93D8200-FB97-724A-8B49-2A740C47E06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2734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6949025-7A76-0C1D-F13D-A0F7EDD9E6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4A372A5-E6EC-C857-BB96-A3A37A4577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897B7A5-9D9B-D505-2EA0-BF3B450C4F4B}"/>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5" name="Footer Placeholder 4">
            <a:extLst>
              <a:ext uri="{FF2B5EF4-FFF2-40B4-BE49-F238E27FC236}">
                <a16:creationId xmlns:a16="http://schemas.microsoft.com/office/drawing/2014/main" xmlns="" id="{B10BE8DF-D376-7177-62E6-2212CFDC0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61A2067-7E85-2A24-380C-4A51915C5F6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9790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FE8457-2FB9-9D44-977C-2DE8C74F7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3B69F22-A47D-396D-9026-F2C6666E49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042A08F-DB4F-3607-FDB9-6E42515B26EA}"/>
              </a:ext>
            </a:extLst>
          </p:cNvPr>
          <p:cNvSpPr>
            <a:spLocks noGrp="1"/>
          </p:cNvSpPr>
          <p:nvPr>
            <p:ph type="dt" sz="half" idx="10"/>
          </p:nvPr>
        </p:nvSpPr>
        <p:spPr/>
        <p:txBody>
          <a:bodyPr/>
          <a:lstStyle/>
          <a:p>
            <a:fld id="{11EAACC7-3B3F-47D1-959A-EF58926E955E}" type="datetimeFigureOut">
              <a:rPr lang="en-US" smtClean="0"/>
              <a:t>5/5/2024</a:t>
            </a:fld>
            <a:endParaRPr lang="en-US" dirty="0"/>
          </a:p>
        </p:txBody>
      </p:sp>
      <p:sp>
        <p:nvSpPr>
          <p:cNvPr id="5" name="Footer Placeholder 4">
            <a:extLst>
              <a:ext uri="{FF2B5EF4-FFF2-40B4-BE49-F238E27FC236}">
                <a16:creationId xmlns:a16="http://schemas.microsoft.com/office/drawing/2014/main" xmlns="" id="{82B0D319-C6A7-7198-3892-30448FC02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5020CA2-FDB4-AE6E-9D8C-716C4A2D5C1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4070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0C024-88DD-A109-5C90-230620882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598C728-2C05-37D6-F05F-216D9C693A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3439CCB-7FDB-4371-45C7-FF2C6BE15489}"/>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5" name="Footer Placeholder 4">
            <a:extLst>
              <a:ext uri="{FF2B5EF4-FFF2-40B4-BE49-F238E27FC236}">
                <a16:creationId xmlns:a16="http://schemas.microsoft.com/office/drawing/2014/main" xmlns="" id="{4DE7F5AB-1FD9-93B8-453E-844C02A0A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A479882-1857-07C0-9DB8-58A48E2B07F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037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954EA-ACE7-394E-6D22-75E156E3D9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123EEFC-2352-C4C6-A1F5-6C73615EDF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8A7880B-A2A9-91DB-304A-71A0C55B5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51C27A1-561D-BF0F-D5C7-B0C9739F2909}"/>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6" name="Footer Placeholder 5">
            <a:extLst>
              <a:ext uri="{FF2B5EF4-FFF2-40B4-BE49-F238E27FC236}">
                <a16:creationId xmlns:a16="http://schemas.microsoft.com/office/drawing/2014/main" xmlns="" id="{5F1D5201-3C03-6E10-7D8E-F892D7A89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C524528-DB44-A246-970B-46DCEF8B08C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087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414CAA-7858-22E5-6FDE-87E789BEA4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8A5D780-7865-B64C-11DA-775C33DFC2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05D3793-485A-A008-184A-B9789B2E2B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D87444E-F700-DBBE-7AA7-4BA97778D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E188F6C-BD5B-1749-C7C9-CA4FF23B1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F49B7C4-EEA2-8CF5-2D87-388D348BE8D6}"/>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8" name="Footer Placeholder 7">
            <a:extLst>
              <a:ext uri="{FF2B5EF4-FFF2-40B4-BE49-F238E27FC236}">
                <a16:creationId xmlns:a16="http://schemas.microsoft.com/office/drawing/2014/main" xmlns="" id="{778FB212-3C30-26F9-0B58-27C3009BC2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B8F50E0-2135-BB5D-60B0-F1BDDE36632A}"/>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0092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52026-C7F3-011A-FBD5-DE7D109720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111493C-5FB2-6392-9DD8-ED5DC82034CA}"/>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4" name="Footer Placeholder 3">
            <a:extLst>
              <a:ext uri="{FF2B5EF4-FFF2-40B4-BE49-F238E27FC236}">
                <a16:creationId xmlns:a16="http://schemas.microsoft.com/office/drawing/2014/main" xmlns="" id="{DEB4C6BC-CB03-A6A1-04C4-6E6A22088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5416CE3-338B-A925-E85E-50F3F9B58483}"/>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3211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364BE8E-4FDB-C83D-3512-29219E0CDA6A}"/>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3" name="Footer Placeholder 2">
            <a:extLst>
              <a:ext uri="{FF2B5EF4-FFF2-40B4-BE49-F238E27FC236}">
                <a16:creationId xmlns:a16="http://schemas.microsoft.com/office/drawing/2014/main" xmlns="" id="{7889E129-8191-8ACF-C37B-60AC3C631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CD294448-EE5E-3BBF-79C1-ED3C15858BE7}"/>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7307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3DB466-12F4-4A5A-A5C5-5B8F5694F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C8A50FE-F6B8-9F0E-2928-96203AF76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8BFA627-95B7-070C-B5F6-AD4E36F75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717EF4D-D741-2A6D-2679-7287B500D857}"/>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6" name="Footer Placeholder 5">
            <a:extLst>
              <a:ext uri="{FF2B5EF4-FFF2-40B4-BE49-F238E27FC236}">
                <a16:creationId xmlns:a16="http://schemas.microsoft.com/office/drawing/2014/main" xmlns="" id="{11F55B8B-46D2-7143-4DF1-D41054D9E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19582A2-EADC-B8B6-76D1-B3720F4CD472}"/>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32472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2BF0AA-5DD7-623D-34B2-8315D01DC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5969A45-5B64-00E6-85A1-CBF2DEC65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FCD49-790A-0809-7BE3-07A68E790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7271B36-074A-B354-CCA9-AE06CBC1CCB1}"/>
              </a:ext>
            </a:extLst>
          </p:cNvPr>
          <p:cNvSpPr>
            <a:spLocks noGrp="1"/>
          </p:cNvSpPr>
          <p:nvPr>
            <p:ph type="dt" sz="half" idx="10"/>
          </p:nvPr>
        </p:nvSpPr>
        <p:spPr/>
        <p:txBody>
          <a:bodyPr/>
          <a:lstStyle/>
          <a:p>
            <a:fld id="{11EAACC7-3B3F-47D1-959A-EF58926E955E}" type="datetimeFigureOut">
              <a:rPr lang="en-US" smtClean="0"/>
              <a:t>5/5/2024</a:t>
            </a:fld>
            <a:endParaRPr lang="en-US"/>
          </a:p>
        </p:txBody>
      </p:sp>
      <p:sp>
        <p:nvSpPr>
          <p:cNvPr id="6" name="Footer Placeholder 5">
            <a:extLst>
              <a:ext uri="{FF2B5EF4-FFF2-40B4-BE49-F238E27FC236}">
                <a16:creationId xmlns:a16="http://schemas.microsoft.com/office/drawing/2014/main" xmlns="" id="{DA20F108-A908-AC04-7C92-C0C905327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A81763F-5D15-4DC9-3A8D-0414341EC677}"/>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20036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0F7B4E3-9A42-C4FF-18F7-388FF25FE9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0715207-BEFD-FA18-EC42-637498AC0C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569C194-E295-107B-6A57-D04F22733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EAACC7-3B3F-47D1-959A-EF58926E955E}" type="datetimeFigureOut">
              <a:rPr lang="en-US" smtClean="0"/>
              <a:t>5/5/2024</a:t>
            </a:fld>
            <a:endParaRPr lang="en-US"/>
          </a:p>
        </p:txBody>
      </p:sp>
      <p:sp>
        <p:nvSpPr>
          <p:cNvPr id="5" name="Footer Placeholder 4">
            <a:extLst>
              <a:ext uri="{FF2B5EF4-FFF2-40B4-BE49-F238E27FC236}">
                <a16:creationId xmlns:a16="http://schemas.microsoft.com/office/drawing/2014/main" xmlns="" id="{714BDB8D-8136-77DD-1BCD-5F32DCFBC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xmlns="" id="{371A901C-C33B-EF8C-5C6B-B0A88E4F9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68252118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foto.wuestenigel.com/hand-stopping-wooden-blocks-from-falling-in-the-line-of-domino-blue-background/"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web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www.hse.gov.uk/waste/recoveredpaper.htm#:~:text=Before paper can be recycled,properly controlled, can cause injury."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boisestate.edu/cobe/blog/2023/07/recycling-is-it-as-good-as-we-think/#:~:text=Recycling can also have negative,into the air and water." TargetMode="External"/><Relationship Id="rId5" Type="http://schemas.openxmlformats.org/officeDocument/2006/relationships/hyperlink" Target="https://www.linkedin.com/pulse/sustainable-innovations-paper-industrys-positive-pm7kc/" TargetMode="External"/><Relationship Id="rId4" Type="http://schemas.openxmlformats.org/officeDocument/2006/relationships/hyperlink" Target="https://www.sustainabilityexchange.ac.uk/files/education_sector_report.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C5E6CFF1-2F42-4E10-9A97-F116F46F53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s of paper">
            <a:extLst>
              <a:ext uri="{FF2B5EF4-FFF2-40B4-BE49-F238E27FC236}">
                <a16:creationId xmlns:a16="http://schemas.microsoft.com/office/drawing/2014/main" xmlns="" id="{6795A3A4-F059-605E-881A-3E822E61564E}"/>
              </a:ext>
            </a:extLst>
          </p:cNvPr>
          <p:cNvPicPr>
            <a:picLocks noChangeAspect="1"/>
          </p:cNvPicPr>
          <p:nvPr/>
        </p:nvPicPr>
        <p:blipFill rotWithShape="1">
          <a:blip r:embed="rId2">
            <a:alphaModFix amt="35000"/>
          </a:blip>
          <a:srcRect t="7864" b="7866"/>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2CB5C519-4266-B6A3-251D-031214F5CCEE}"/>
              </a:ext>
            </a:extLst>
          </p:cNvPr>
          <p:cNvSpPr>
            <a:spLocks noGrp="1"/>
          </p:cNvSpPr>
          <p:nvPr>
            <p:ph type="ctrTitle"/>
          </p:nvPr>
        </p:nvSpPr>
        <p:spPr>
          <a:xfrm>
            <a:off x="838199" y="1065862"/>
            <a:ext cx="6052955" cy="4726276"/>
          </a:xfrm>
        </p:spPr>
        <p:txBody>
          <a:bodyPr vert="horz" lIns="91440" tIns="45720" rIns="91440" bIns="45720" rtlCol="0" anchor="ctr" anchorCtr="0">
            <a:normAutofit fontScale="90000"/>
          </a:bodyPr>
          <a:lstStyle/>
          <a:p>
            <a:pPr algn="r"/>
            <a:r>
              <a:rPr lang="en-US" sz="6200" b="1" i="0">
                <a:ln w="22225">
                  <a:solidFill>
                    <a:srgbClr val="FFFFFF"/>
                  </a:solidFill>
                </a:ln>
                <a:noFill/>
              </a:rPr>
              <a:t>Traditional Paper Recycling Initiative at the University of Northampton</a:t>
            </a:r>
          </a:p>
        </p:txBody>
      </p:sp>
      <p:cxnSp>
        <p:nvCxnSpPr>
          <p:cNvPr id="34" name="Straight Connector 33">
            <a:extLst>
              <a:ext uri="{FF2B5EF4-FFF2-40B4-BE49-F238E27FC236}">
                <a16:creationId xmlns:a16="http://schemas.microsoft.com/office/drawing/2014/main" xmlns="" id="{96A8629B-8289-498B-939B-1CA0C106182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039F3D59-243F-A627-682E-0406DC38E44D}"/>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Group</a:t>
            </a:r>
            <a:r>
              <a:rPr lang="en-US" sz="2000" dirty="0">
                <a:solidFill>
                  <a:srgbClr val="FFFFFF"/>
                </a:solidFill>
              </a:rPr>
              <a:t>: Xavier-X</a:t>
            </a:r>
          </a:p>
          <a:p>
            <a:pPr algn="l"/>
            <a:r>
              <a:rPr lang="en-US" sz="2000" b="1" dirty="0">
                <a:solidFill>
                  <a:srgbClr val="FFFFFF"/>
                </a:solidFill>
              </a:rPr>
              <a:t>Members:</a:t>
            </a:r>
          </a:p>
          <a:p>
            <a:pPr indent="-228600" algn="l">
              <a:buFont typeface="Arial" panose="020B0604020202020204" pitchFamily="34" charset="0"/>
              <a:buChar char="•"/>
            </a:pPr>
            <a:r>
              <a:rPr lang="en-US" sz="2000" dirty="0">
                <a:solidFill>
                  <a:srgbClr val="FFFFFF"/>
                </a:solidFill>
              </a:rPr>
              <a:t>Jannat Awan</a:t>
            </a:r>
          </a:p>
          <a:p>
            <a:pPr indent="-228600" algn="l">
              <a:buFont typeface="Arial" panose="020B0604020202020204" pitchFamily="34" charset="0"/>
              <a:buChar char="•"/>
            </a:pPr>
            <a:r>
              <a:rPr lang="en-US" sz="2000" dirty="0">
                <a:solidFill>
                  <a:srgbClr val="FFFFFF"/>
                </a:solidFill>
              </a:rPr>
              <a:t>Athena Emma Xavier</a:t>
            </a:r>
          </a:p>
          <a:p>
            <a:pPr indent="-228600" algn="l">
              <a:buFont typeface="Arial" panose="020B0604020202020204" pitchFamily="34" charset="0"/>
              <a:buChar char="•"/>
            </a:pPr>
            <a:r>
              <a:rPr lang="en-US" sz="2000" dirty="0">
                <a:solidFill>
                  <a:srgbClr val="FFFFFF"/>
                </a:solidFill>
              </a:rPr>
              <a:t>Abid Zulfiqar</a:t>
            </a:r>
          </a:p>
          <a:p>
            <a:pPr indent="-228600" algn="l">
              <a:buFont typeface="Arial" panose="020B0604020202020204" pitchFamily="34" charset="0"/>
              <a:buChar char="•"/>
            </a:pPr>
            <a:r>
              <a:rPr lang="en-US" sz="2000" dirty="0">
                <a:solidFill>
                  <a:srgbClr val="FFFFFF"/>
                </a:solidFill>
              </a:rPr>
              <a:t>Muhammad Abdullah </a:t>
            </a:r>
          </a:p>
          <a:p>
            <a:pPr indent="-228600" algn="l">
              <a:buFont typeface="Arial" panose="020B0604020202020204" pitchFamily="34" charset="0"/>
              <a:buChar char="•"/>
            </a:pPr>
            <a:r>
              <a:rPr lang="en-US" sz="2000" dirty="0" err="1">
                <a:solidFill>
                  <a:srgbClr val="FFFFFF"/>
                </a:solidFill>
              </a:rPr>
              <a:t>Nimra</a:t>
            </a:r>
            <a:r>
              <a:rPr lang="en-US" sz="2000" dirty="0">
                <a:solidFill>
                  <a:srgbClr val="FFFFFF"/>
                </a:solidFill>
              </a:rPr>
              <a:t> Bibi </a:t>
            </a:r>
          </a:p>
          <a:p>
            <a:pPr indent="-228600" algn="l">
              <a:buFont typeface="Arial" panose="020B0604020202020204" pitchFamily="34" charset="0"/>
              <a:buChar char="•"/>
            </a:pPr>
            <a:r>
              <a:rPr lang="en-US" sz="2000" dirty="0" err="1">
                <a:solidFill>
                  <a:srgbClr val="FFFFFF"/>
                </a:solidFill>
              </a:rPr>
              <a:t>Ofego</a:t>
            </a:r>
            <a:r>
              <a:rPr lang="en-US" sz="2000" dirty="0">
                <a:solidFill>
                  <a:srgbClr val="FFFFFF"/>
                </a:solidFill>
              </a:rPr>
              <a:t> </a:t>
            </a:r>
            <a:r>
              <a:rPr lang="en-US" sz="2000" dirty="0" err="1">
                <a:solidFill>
                  <a:srgbClr val="FFFFFF"/>
                </a:solidFill>
              </a:rPr>
              <a:t>Aboh</a:t>
            </a:r>
            <a:endParaRPr lang="en-US" sz="2000" dirty="0">
              <a:solidFill>
                <a:srgbClr val="FFFFFF"/>
              </a:solidFill>
            </a:endParaRPr>
          </a:p>
        </p:txBody>
      </p:sp>
    </p:spTree>
    <p:extLst>
      <p:ext uri="{BB962C8B-B14F-4D97-AF65-F5344CB8AC3E}">
        <p14:creationId xmlns:p14="http://schemas.microsoft.com/office/powerpoint/2010/main" val="22651783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rolled magazines">
            <a:extLst>
              <a:ext uri="{FF2B5EF4-FFF2-40B4-BE49-F238E27FC236}">
                <a16:creationId xmlns:a16="http://schemas.microsoft.com/office/drawing/2014/main" xmlns="" id="{E4E93C6D-A393-C83B-A8AC-036C1F4ABC1D}"/>
              </a:ext>
            </a:extLst>
          </p:cNvPr>
          <p:cNvPicPr>
            <a:picLocks noChangeAspect="1"/>
          </p:cNvPicPr>
          <p:nvPr/>
        </p:nvPicPr>
        <p:blipFill rotWithShape="1">
          <a:blip r:embed="rId2"/>
          <a:srcRect l="4370" r="1512" b="-1"/>
          <a:stretch/>
        </p:blipFill>
        <p:spPr>
          <a:xfrm>
            <a:off x="1" y="10"/>
            <a:ext cx="9669642" cy="6857990"/>
          </a:xfrm>
          <a:prstGeom prst="rect">
            <a:avLst/>
          </a:prstGeom>
        </p:spPr>
      </p:pic>
      <p:sp>
        <p:nvSpPr>
          <p:cNvPr id="40" name="Rectangle 39">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xmlns="" id="{9FBE1A70-4F9E-47D6-79DA-5C24B456B7E6}"/>
              </a:ext>
            </a:extLst>
          </p:cNvPr>
          <p:cNvSpPr txBox="1"/>
          <p:nvPr/>
        </p:nvSpPr>
        <p:spPr>
          <a:xfrm>
            <a:off x="7531610" y="365125"/>
            <a:ext cx="3822189" cy="1899912"/>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37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Benefits and </a:t>
            </a:r>
            <a:r>
              <a:rPr lang="en-US" sz="3700" b="1" dirty="0" err="1">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Disbenefits</a:t>
            </a:r>
            <a:r>
              <a:rPr lang="en-US" sz="37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 – Using Technology</a:t>
            </a:r>
          </a:p>
        </p:txBody>
      </p:sp>
      <p:sp>
        <p:nvSpPr>
          <p:cNvPr id="3" name="TextBox 2">
            <a:extLst>
              <a:ext uri="{FF2B5EF4-FFF2-40B4-BE49-F238E27FC236}">
                <a16:creationId xmlns:a16="http://schemas.microsoft.com/office/drawing/2014/main" xmlns="" id="{9D331840-81F1-5517-332C-A88891BF1DBC}"/>
              </a:ext>
            </a:extLst>
          </p:cNvPr>
          <p:cNvSpPr txBox="1"/>
          <p:nvPr/>
        </p:nvSpPr>
        <p:spPr>
          <a:xfrm>
            <a:off x="7531610" y="2133600"/>
            <a:ext cx="3822189" cy="4043363"/>
          </a:xfrm>
          <a:prstGeom prst="rect">
            <a:avLst/>
          </a:prstGeom>
        </p:spPr>
        <p:txBody>
          <a:bodyPr vert="horz" lIns="91440" tIns="45720" rIns="91440" bIns="45720" rtlCol="0">
            <a:normAutofit fontScale="92500" lnSpcReduction="10000"/>
          </a:bodyPr>
          <a:lstStyle/>
          <a:p>
            <a:pPr>
              <a:lnSpc>
                <a:spcPct val="90000"/>
              </a:lnSpc>
            </a:pPr>
            <a:r>
              <a:rPr lang="en-US" sz="1600" b="1" dirty="0"/>
              <a:t>Benefits:</a:t>
            </a:r>
            <a:endParaRPr lang="en-US" sz="1600" dirty="0"/>
          </a:p>
          <a:p>
            <a:pPr indent="-228600">
              <a:lnSpc>
                <a:spcPct val="90000"/>
              </a:lnSpc>
              <a:buFont typeface="Arial" panose="020B0604020202020204" pitchFamily="34" charset="0"/>
              <a:buChar char="•"/>
            </a:pPr>
            <a:r>
              <a:rPr lang="en-US" sz="1400" b="1" dirty="0"/>
              <a:t>Eco-Friendly:</a:t>
            </a:r>
            <a:r>
              <a:rPr lang="en-US" sz="1400" dirty="0"/>
              <a:t> Newer tech can be more efficient, reducing water and energy use.</a:t>
            </a:r>
          </a:p>
          <a:p>
            <a:pPr indent="-228600">
              <a:lnSpc>
                <a:spcPct val="90000"/>
              </a:lnSpc>
              <a:buFont typeface="Arial" panose="020B0604020202020204" pitchFamily="34" charset="0"/>
              <a:buChar char="•"/>
            </a:pPr>
            <a:r>
              <a:rPr lang="en-US" sz="1400" b="1" dirty="0"/>
              <a:t>High-Quality Output:</a:t>
            </a:r>
            <a:r>
              <a:rPr lang="en-US" sz="1400" dirty="0"/>
              <a:t> Can produce stronger, brighter recycled paper.</a:t>
            </a:r>
          </a:p>
          <a:p>
            <a:pPr indent="-228600">
              <a:lnSpc>
                <a:spcPct val="90000"/>
              </a:lnSpc>
              <a:buFont typeface="Arial" panose="020B0604020202020204" pitchFamily="34" charset="0"/>
              <a:buChar char="•"/>
            </a:pPr>
            <a:r>
              <a:rPr lang="en-US" sz="1400" b="1" dirty="0"/>
              <a:t>Versatility:</a:t>
            </a:r>
            <a:r>
              <a:rPr lang="en-US" sz="1400" dirty="0"/>
              <a:t> Handles a wider range of paper waste for recycling.</a:t>
            </a:r>
          </a:p>
          <a:p>
            <a:pPr indent="-228600">
              <a:lnSpc>
                <a:spcPct val="90000"/>
              </a:lnSpc>
              <a:buFont typeface="Arial" panose="020B0604020202020204" pitchFamily="34" charset="0"/>
              <a:buChar char="•"/>
            </a:pPr>
            <a:r>
              <a:rPr lang="en-US" sz="1400" b="1" dirty="0"/>
              <a:t>Scalable:</a:t>
            </a:r>
            <a:r>
              <a:rPr lang="en-US" sz="1400" dirty="0"/>
              <a:t> Adapts to growing waste volumes for future expansion.</a:t>
            </a:r>
          </a:p>
          <a:p>
            <a:pPr indent="-228600">
              <a:lnSpc>
                <a:spcPct val="90000"/>
              </a:lnSpc>
              <a:buFont typeface="Arial" panose="020B0604020202020204" pitchFamily="34" charset="0"/>
              <a:buChar char="•"/>
            </a:pPr>
            <a:endParaRPr lang="en-US" sz="1400" dirty="0"/>
          </a:p>
          <a:p>
            <a:pPr>
              <a:lnSpc>
                <a:spcPct val="90000"/>
              </a:lnSpc>
            </a:pPr>
            <a:r>
              <a:rPr lang="en-US" sz="1600" b="1" dirty="0"/>
              <a:t>Disbenefits:</a:t>
            </a:r>
            <a:endParaRPr lang="en-US" sz="1600" dirty="0"/>
          </a:p>
          <a:p>
            <a:pPr indent="-228600">
              <a:lnSpc>
                <a:spcPct val="90000"/>
              </a:lnSpc>
              <a:buFont typeface="Arial" panose="020B0604020202020204" pitchFamily="34" charset="0"/>
              <a:buChar char="•"/>
            </a:pPr>
            <a:r>
              <a:rPr lang="en-US" sz="1400" b="1" dirty="0"/>
              <a:t>High Start-Up Cost:</a:t>
            </a:r>
            <a:r>
              <a:rPr lang="en-US" sz="1400" dirty="0"/>
              <a:t> Advanced equipment requires a bigger initial investment.</a:t>
            </a:r>
          </a:p>
          <a:p>
            <a:pPr indent="-228600">
              <a:lnSpc>
                <a:spcPct val="90000"/>
              </a:lnSpc>
              <a:buFont typeface="Arial" panose="020B0604020202020204" pitchFamily="34" charset="0"/>
              <a:buChar char="•"/>
            </a:pPr>
            <a:r>
              <a:rPr lang="en-US" sz="1400" b="1" dirty="0"/>
              <a:t>Skilled Labor Needed:</a:t>
            </a:r>
            <a:r>
              <a:rPr lang="en-US" sz="1400" dirty="0"/>
              <a:t> May require training workers on new technology.</a:t>
            </a:r>
          </a:p>
          <a:p>
            <a:pPr indent="-228600">
              <a:lnSpc>
                <a:spcPct val="90000"/>
              </a:lnSpc>
              <a:buFont typeface="Arial" panose="020B0604020202020204" pitchFamily="34" charset="0"/>
              <a:buChar char="•"/>
            </a:pPr>
            <a:r>
              <a:rPr lang="en-US" sz="1400" b="1" dirty="0"/>
              <a:t>Complex Operation:</a:t>
            </a:r>
            <a:r>
              <a:rPr lang="en-US" sz="1400" dirty="0"/>
              <a:t> Maintenance might be more challenging with intricate machinery.</a:t>
            </a:r>
          </a:p>
          <a:p>
            <a:pPr indent="-228600">
              <a:lnSpc>
                <a:spcPct val="90000"/>
              </a:lnSpc>
              <a:buFont typeface="Arial" panose="020B0604020202020204" pitchFamily="34" charset="0"/>
              <a:buChar char="•"/>
            </a:pPr>
            <a:r>
              <a:rPr lang="en-US" sz="1400" b="1" dirty="0"/>
              <a:t>Limited Market Fit:</a:t>
            </a:r>
            <a:r>
              <a:rPr lang="en-US" sz="1400" dirty="0"/>
              <a:t> May not be ideal for communities with very low paper waste.</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79980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xmlns="" id="{8A94871E-96FC-4ADE-815B-41A636E34F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ketch line">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a:extLst>
              <a:ext uri="{FF2B5EF4-FFF2-40B4-BE49-F238E27FC236}">
                <a16:creationId xmlns:a16="http://schemas.microsoft.com/office/drawing/2014/main" xmlns="" id="{DCD71ED2-2B55-667D-D3E2-42A6D1D5D305}"/>
              </a:ext>
            </a:extLst>
          </p:cNvPr>
          <p:cNvGraphicFramePr>
            <a:graphicFrameLocks noGrp="1"/>
          </p:cNvGraphicFramePr>
          <p:nvPr>
            <p:extLst>
              <p:ext uri="{D42A27DB-BD31-4B8C-83A1-F6EECF244321}">
                <p14:modId xmlns:p14="http://schemas.microsoft.com/office/powerpoint/2010/main" val="349746495"/>
              </p:ext>
            </p:extLst>
          </p:nvPr>
        </p:nvGraphicFramePr>
        <p:xfrm>
          <a:off x="5672714" y="410416"/>
          <a:ext cx="6196200" cy="6056672"/>
        </p:xfrm>
        <a:graphic>
          <a:graphicData uri="http://schemas.openxmlformats.org/drawingml/2006/table">
            <a:tbl>
              <a:tblPr firstRow="1" firstCol="1" bandRow="1"/>
              <a:tblGrid>
                <a:gridCol w="3049065">
                  <a:extLst>
                    <a:ext uri="{9D8B030D-6E8A-4147-A177-3AD203B41FA5}">
                      <a16:colId xmlns:a16="http://schemas.microsoft.com/office/drawing/2014/main" xmlns="" val="3597728408"/>
                    </a:ext>
                  </a:extLst>
                </a:gridCol>
                <a:gridCol w="3147135">
                  <a:extLst>
                    <a:ext uri="{9D8B030D-6E8A-4147-A177-3AD203B41FA5}">
                      <a16:colId xmlns:a16="http://schemas.microsoft.com/office/drawing/2014/main" xmlns="" val="2522910084"/>
                    </a:ext>
                  </a:extLst>
                </a:gridCol>
              </a:tblGrid>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60CAF3"/>
                          </a:highlight>
                          <a:latin typeface="Calibri" panose="020F0502020204030204" pitchFamily="34" charset="0"/>
                          <a:ea typeface="Aptos" panose="020B0004020202020204" pitchFamily="34" charset="0"/>
                          <a:cs typeface="Times New Roman" panose="02020603050405020304" pitchFamily="18" charset="0"/>
                        </a:rPr>
                        <a:t>OPTION 1</a:t>
                      </a:r>
                      <a:endParaRPr lang="en-IN" sz="1600" b="0" i="0" u="none" strike="noStrike">
                        <a:effectLst/>
                        <a:highlight>
                          <a:srgbClr val="60CAF3"/>
                        </a:highligh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0CAF3"/>
                    </a:solid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60CAF3"/>
                          </a:highlight>
                          <a:latin typeface="Calibri" panose="020F0502020204030204" pitchFamily="34" charset="0"/>
                          <a:ea typeface="Aptos" panose="020B0004020202020204" pitchFamily="34" charset="0"/>
                          <a:cs typeface="Times New Roman" panose="02020603050405020304" pitchFamily="18" charset="0"/>
                        </a:rPr>
                        <a:t>OPTION 2</a:t>
                      </a:r>
                      <a:endParaRPr lang="en-IN" sz="1600" b="0" i="0" u="none" strike="noStrike">
                        <a:effectLst/>
                        <a:highlight>
                          <a:srgbClr val="60CAF3"/>
                        </a:highligh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0CAF3"/>
                    </a:solidFill>
                  </a:tcPr>
                </a:tc>
                <a:extLst>
                  <a:ext uri="{0D108BD9-81ED-4DB2-BD59-A6C34878D82A}">
                    <a16:rowId xmlns:a16="http://schemas.microsoft.com/office/drawing/2014/main" xmlns="" val="349890262"/>
                  </a:ext>
                </a:extLst>
              </a:tr>
              <a:tr h="533756">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Improper water waste disposal (Water Pollution)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Improper water waste disposal (Water Pollution)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41849719"/>
                  </a:ext>
                </a:extLst>
              </a:tr>
              <a:tr h="533756">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Improper paper waste disposal (Soil Pollution)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tabLst>
                          <a:tab pos="789940" algn="l"/>
                        </a:tabLs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Improper paper waste disposal (Soil Pollution)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070568461"/>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Inference in Supply Chain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Inference in Supply Chain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979295697"/>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Contamination of supply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Contamination of supply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425500018"/>
                  </a:ext>
                </a:extLst>
              </a:tr>
              <a:tr h="293480">
                <a:tc>
                  <a:txBody>
                    <a:bodyPr/>
                    <a:lstStyle/>
                    <a:p>
                      <a:pPr algn="ctr" fontAlgn="t">
                        <a:lnSpc>
                          <a:spcPct val="107000"/>
                        </a:lnSpc>
                        <a:spcBef>
                          <a:spcPts val="0"/>
                        </a:spcBef>
                        <a:spcAft>
                          <a:spcPts val="800"/>
                        </a:spcAft>
                      </a:pPr>
                      <a:r>
                        <a:rPr lang="en-IN" sz="1100" b="1" i="0" u="none" strike="noStrike" kern="100" dirty="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Excess use of water</a:t>
                      </a:r>
                      <a:endParaRPr lang="en-IN" sz="1600" b="0" i="0" u="none" strike="noStrike" dirty="0">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Excess use of water and energy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71031453"/>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Chemical use accidents</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Chemical use accidents</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05943512"/>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Employee absence</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Employee absence</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44023345"/>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Limited capacity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Limited capacity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276597675"/>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Institutional acceptance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Institutional acceptance</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97959114"/>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Public perception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Public perception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204112315"/>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Moisture and Mold</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Moisture and Mold</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652601741"/>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Market fluctuation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dirty="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Market fluctuation</a:t>
                      </a:r>
                      <a:endParaRPr lang="en-IN" sz="1600" b="0" i="0" u="none" strike="noStrike" dirty="0">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843977381"/>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Paper dust combustion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Paper dust combustion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3158053"/>
                  </a:ext>
                </a:extLst>
              </a:tr>
              <a:tr h="293480">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Limited variety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Accidents caused by Machinery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102198078"/>
                  </a:ext>
                </a:extLst>
              </a:tr>
              <a:tr h="293480">
                <a:tc>
                  <a:txBody>
                    <a:bodyPr/>
                    <a:lstStyle/>
                    <a:p>
                      <a:pPr algn="ctr" fontAlgn="t">
                        <a:lnSpc>
                          <a:spcPct val="107000"/>
                        </a:lnSpc>
                        <a:spcBef>
                          <a:spcPts val="0"/>
                        </a:spcBef>
                        <a:spcAft>
                          <a:spcPts val="800"/>
                        </a:spcAft>
                      </a:pPr>
                      <a:r>
                        <a:rPr lang="en-IN" sz="1100" b="1" i="0" u="none" strike="noStrike" kern="100" dirty="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Paper quality</a:t>
                      </a:r>
                      <a:endParaRPr lang="en-IN" sz="1600" b="0" i="0" u="none" strike="noStrike" dirty="0">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Maintenance cost of Machinery</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214876980"/>
                  </a:ext>
                </a:extLst>
              </a:tr>
              <a:tr h="293480">
                <a:tc>
                  <a:txBody>
                    <a:bodyPr/>
                    <a:lstStyle/>
                    <a:p>
                      <a:pPr algn="ctr" fontAlgn="t">
                        <a:lnSpc>
                          <a:spcPct val="107000"/>
                        </a:lnSpc>
                        <a:spcBef>
                          <a:spcPts val="0"/>
                        </a:spcBef>
                        <a:spcAft>
                          <a:spcPts val="800"/>
                        </a:spcAft>
                      </a:pPr>
                      <a:r>
                        <a:rPr lang="en-IN" sz="1100" b="1" i="0" u="none" strike="noStrike" kern="100">
                          <a:effectLst/>
                          <a:highlight>
                            <a:srgbClr val="FFFFFF"/>
                          </a:highlight>
                          <a:latin typeface="Calibri" panose="020F0502020204030204" pitchFamily="34" charset="0"/>
                          <a:ea typeface="Aptos" panose="020B0004020202020204" pitchFamily="34" charset="0"/>
                          <a:cs typeface="Times New Roman" panose="02020603050405020304" pitchFamily="18" charset="0"/>
                        </a:rPr>
                        <a:t>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Lack of trained expertise</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128583771"/>
                  </a:ext>
                </a:extLst>
              </a:tr>
              <a:tr h="293480">
                <a:tc>
                  <a:txBody>
                    <a:bodyPr/>
                    <a:lstStyle/>
                    <a:p>
                      <a:pPr algn="ctr" fontAlgn="t">
                        <a:lnSpc>
                          <a:spcPct val="107000"/>
                        </a:lnSpc>
                        <a:spcBef>
                          <a:spcPts val="0"/>
                        </a:spcBef>
                        <a:spcAft>
                          <a:spcPts val="800"/>
                        </a:spcAft>
                      </a:pPr>
                      <a:r>
                        <a:rPr lang="en-IN" sz="1100" b="1" i="0" u="none" strike="noStrike" kern="100">
                          <a:effectLst/>
                          <a:highlight>
                            <a:srgbClr val="FFFFFF"/>
                          </a:highlight>
                          <a:latin typeface="Calibri" panose="020F0502020204030204" pitchFamily="34" charset="0"/>
                          <a:ea typeface="Aptos" panose="020B0004020202020204" pitchFamily="34" charset="0"/>
                          <a:cs typeface="Times New Roman" panose="02020603050405020304" pitchFamily="18" charset="0"/>
                        </a:rPr>
                        <a:t>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Noise Pollution</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323396526"/>
                  </a:ext>
                </a:extLst>
              </a:tr>
              <a:tr h="293480">
                <a:tc>
                  <a:txBody>
                    <a:bodyPr/>
                    <a:lstStyle/>
                    <a:p>
                      <a:pPr algn="ctr" fontAlgn="t">
                        <a:lnSpc>
                          <a:spcPct val="107000"/>
                        </a:lnSpc>
                        <a:spcBef>
                          <a:spcPts val="0"/>
                        </a:spcBef>
                        <a:spcAft>
                          <a:spcPts val="800"/>
                        </a:spcAft>
                      </a:pPr>
                      <a:r>
                        <a:rPr lang="en-IN" sz="1100" b="1" i="0" u="none" strike="noStrike" kern="100">
                          <a:effectLst/>
                          <a:highlight>
                            <a:srgbClr val="FFFFFF"/>
                          </a:highlight>
                          <a:latin typeface="Calibri" panose="020F0502020204030204" pitchFamily="34" charset="0"/>
                          <a:ea typeface="Aptos" panose="020B0004020202020204" pitchFamily="34" charset="0"/>
                          <a:cs typeface="Times New Roman" panose="02020603050405020304" pitchFamily="18" charset="0"/>
                        </a:rPr>
                        <a:t> </a:t>
                      </a:r>
                      <a:endParaRPr lang="en-IN" sz="1600" b="0" i="0" u="none" strike="noStrike">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800"/>
                        </a:spcAft>
                      </a:pPr>
                      <a:r>
                        <a:rPr lang="en-IN" sz="1100" b="1" i="0" u="none" strike="noStrike" kern="100" dirty="0">
                          <a:solidFill>
                            <a:srgbClr val="000000"/>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Air Pollution</a:t>
                      </a:r>
                      <a:endParaRPr lang="en-IN" sz="1600" b="0" i="0" u="none" strike="noStrike" dirty="0">
                        <a:effectLst/>
                        <a:latin typeface="Arial" panose="020B0604020202020204" pitchFamily="34" charset="0"/>
                      </a:endParaRPr>
                    </a:p>
                  </a:txBody>
                  <a:tcPr marL="63105" marR="63105" marT="87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189906036"/>
                  </a:ext>
                </a:extLst>
              </a:tr>
            </a:tbl>
          </a:graphicData>
        </a:graphic>
      </p:graphicFrame>
      <p:pic>
        <p:nvPicPr>
          <p:cNvPr id="8" name="Picture 7" descr="A toy forklift holding a sign&#10;&#10;Description automatically generated">
            <a:extLst>
              <a:ext uri="{FF2B5EF4-FFF2-40B4-BE49-F238E27FC236}">
                <a16:creationId xmlns:a16="http://schemas.microsoft.com/office/drawing/2014/main" xmlns="" id="{4DE0B484-61D3-6F23-4AE1-E8507509C9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323086" y="420248"/>
            <a:ext cx="5026542" cy="5893436"/>
          </a:xfrm>
          <a:prstGeom prst="rect">
            <a:avLst/>
          </a:prstGeom>
        </p:spPr>
      </p:pic>
    </p:spTree>
    <p:extLst>
      <p:ext uri="{BB962C8B-B14F-4D97-AF65-F5344CB8AC3E}">
        <p14:creationId xmlns:p14="http://schemas.microsoft.com/office/powerpoint/2010/main" val="108186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hart with text and numbers&#10;&#10;Description automatically generated with medium confidence">
            <a:extLst>
              <a:ext uri="{FF2B5EF4-FFF2-40B4-BE49-F238E27FC236}">
                <a16:creationId xmlns:a16="http://schemas.microsoft.com/office/drawing/2014/main" xmlns="" id="{62330B29-6398-365D-8501-32AEA0E3627A}"/>
              </a:ext>
            </a:extLst>
          </p:cNvPr>
          <p:cNvPicPr>
            <a:picLocks noChangeAspect="1"/>
          </p:cNvPicPr>
          <p:nvPr/>
        </p:nvPicPr>
        <p:blipFill rotWithShape="1">
          <a:blip r:embed="rId3">
            <a:extLst>
              <a:ext uri="{28A0092B-C50C-407E-A947-70E740481C1C}">
                <a14:useLocalDpi xmlns:a14="http://schemas.microsoft.com/office/drawing/2010/main" val="0"/>
              </a:ext>
            </a:extLst>
          </a:blip>
          <a:srcRect r="3" b="1447"/>
          <a:stretch/>
        </p:blipFill>
        <p:spPr>
          <a:xfrm>
            <a:off x="6094476" y="2876808"/>
            <a:ext cx="5251950" cy="3882304"/>
          </a:xfrm>
          <a:custGeom>
            <a:avLst/>
            <a:gdLst/>
            <a:ahLst/>
            <a:cxnLst/>
            <a:rect l="l" t="t" r="r" b="b"/>
            <a:pathLst>
              <a:path w="2873113" h="2520153">
                <a:moveTo>
                  <a:pt x="0" y="0"/>
                </a:moveTo>
                <a:lnTo>
                  <a:pt x="2863050" y="0"/>
                </a:lnTo>
                <a:lnTo>
                  <a:pt x="2860357" y="23417"/>
                </a:lnTo>
                <a:cubicBezTo>
                  <a:pt x="2854714" y="58297"/>
                  <a:pt x="2848787" y="93209"/>
                  <a:pt x="2846577" y="128562"/>
                </a:cubicBezTo>
                <a:cubicBezTo>
                  <a:pt x="2835325" y="313204"/>
                  <a:pt x="2844701" y="497594"/>
                  <a:pt x="2857292" y="681606"/>
                </a:cubicBezTo>
                <a:cubicBezTo>
                  <a:pt x="2874974" y="930009"/>
                  <a:pt x="2873501" y="1179283"/>
                  <a:pt x="2852872" y="1427485"/>
                </a:cubicBezTo>
                <a:cubicBezTo>
                  <a:pt x="2831655" y="1647555"/>
                  <a:pt x="2835660" y="1869138"/>
                  <a:pt x="2864794" y="2088415"/>
                </a:cubicBezTo>
                <a:cubicBezTo>
                  <a:pt x="2882609" y="2212685"/>
                  <a:pt x="2866535" y="2338091"/>
                  <a:pt x="2864794" y="2462992"/>
                </a:cubicBezTo>
                <a:lnTo>
                  <a:pt x="2863832" y="2503401"/>
                </a:lnTo>
                <a:lnTo>
                  <a:pt x="2759379" y="2506812"/>
                </a:lnTo>
                <a:cubicBezTo>
                  <a:pt x="2718815" y="2505399"/>
                  <a:pt x="2678327" y="2501250"/>
                  <a:pt x="2638141" y="2494371"/>
                </a:cubicBezTo>
                <a:cubicBezTo>
                  <a:pt x="2542898" y="2477013"/>
                  <a:pt x="2447655" y="2484775"/>
                  <a:pt x="2352412" y="2491125"/>
                </a:cubicBezTo>
                <a:cubicBezTo>
                  <a:pt x="2090938" y="2508483"/>
                  <a:pt x="1829464" y="2529652"/>
                  <a:pt x="1567101" y="2515539"/>
                </a:cubicBezTo>
                <a:cubicBezTo>
                  <a:pt x="1511098" y="2512576"/>
                  <a:pt x="1456492" y="2499593"/>
                  <a:pt x="1400871" y="2494229"/>
                </a:cubicBezTo>
                <a:cubicBezTo>
                  <a:pt x="1239211" y="2478564"/>
                  <a:pt x="1078187" y="2496912"/>
                  <a:pt x="916909" y="2504391"/>
                </a:cubicBezTo>
                <a:cubicBezTo>
                  <a:pt x="738423" y="2515144"/>
                  <a:pt x="559493" y="2512971"/>
                  <a:pt x="381262" y="2497899"/>
                </a:cubicBezTo>
                <a:cubicBezTo>
                  <a:pt x="284495" y="2488444"/>
                  <a:pt x="187601" y="2485233"/>
                  <a:pt x="90675" y="2486397"/>
                </a:cubicBezTo>
                <a:lnTo>
                  <a:pt x="0" y="2490996"/>
                </a:lnTo>
                <a:close/>
              </a:path>
            </a:pathLst>
          </a:custGeom>
        </p:spPr>
      </p:pic>
      <p:pic>
        <p:nvPicPr>
          <p:cNvPr id="5" name="Picture 4" descr="A chart with different colored bars&#10;&#10;Description automatically generated with medium confidence">
            <a:extLst>
              <a:ext uri="{FF2B5EF4-FFF2-40B4-BE49-F238E27FC236}">
                <a16:creationId xmlns:a16="http://schemas.microsoft.com/office/drawing/2014/main" xmlns="" id="{04878DDA-3275-15D8-A9A8-EC8E62F8C2CA}"/>
              </a:ext>
            </a:extLst>
          </p:cNvPr>
          <p:cNvPicPr>
            <a:picLocks noChangeAspect="1"/>
          </p:cNvPicPr>
          <p:nvPr/>
        </p:nvPicPr>
        <p:blipFill rotWithShape="1">
          <a:blip r:embed="rId4">
            <a:extLst>
              <a:ext uri="{28A0092B-C50C-407E-A947-70E740481C1C}">
                <a14:useLocalDpi xmlns:a14="http://schemas.microsoft.com/office/drawing/2010/main" val="0"/>
              </a:ext>
            </a:extLst>
          </a:blip>
          <a:srcRect r="11305" b="4"/>
          <a:stretch/>
        </p:blipFill>
        <p:spPr>
          <a:xfrm>
            <a:off x="0" y="2876808"/>
            <a:ext cx="5743828" cy="3882304"/>
          </a:xfrm>
          <a:custGeom>
            <a:avLst/>
            <a:gdLst/>
            <a:ahLst/>
            <a:cxnLst/>
            <a:rect l="l" t="t" r="r" b="b"/>
            <a:pathLst>
              <a:path w="2843573" h="2524634">
                <a:moveTo>
                  <a:pt x="26682" y="0"/>
                </a:moveTo>
                <a:lnTo>
                  <a:pt x="2822452" y="0"/>
                </a:lnTo>
                <a:lnTo>
                  <a:pt x="2820993" y="10824"/>
                </a:lnTo>
                <a:cubicBezTo>
                  <a:pt x="2808235" y="122326"/>
                  <a:pt x="2818697" y="233190"/>
                  <a:pt x="2829285" y="343799"/>
                </a:cubicBezTo>
                <a:cubicBezTo>
                  <a:pt x="2840997" y="479092"/>
                  <a:pt x="2837348" y="615270"/>
                  <a:pt x="2818441" y="749749"/>
                </a:cubicBezTo>
                <a:cubicBezTo>
                  <a:pt x="2807788" y="840800"/>
                  <a:pt x="2808044" y="932796"/>
                  <a:pt x="2819207" y="1023783"/>
                </a:cubicBezTo>
                <a:cubicBezTo>
                  <a:pt x="2837578" y="1193205"/>
                  <a:pt x="2863349" y="1363775"/>
                  <a:pt x="2819207" y="1534090"/>
                </a:cubicBezTo>
                <a:cubicBezTo>
                  <a:pt x="2800453" y="1606554"/>
                  <a:pt x="2806449" y="1682589"/>
                  <a:pt x="2816911" y="1756456"/>
                </a:cubicBezTo>
                <a:cubicBezTo>
                  <a:pt x="2833853" y="1883025"/>
                  <a:pt x="2834796" y="2011227"/>
                  <a:pt x="2819717" y="2138038"/>
                </a:cubicBezTo>
                <a:cubicBezTo>
                  <a:pt x="2811335" y="2205118"/>
                  <a:pt x="2811679" y="2273002"/>
                  <a:pt x="2820738" y="2339992"/>
                </a:cubicBezTo>
                <a:cubicBezTo>
                  <a:pt x="2827117" y="2381582"/>
                  <a:pt x="2826415" y="2423364"/>
                  <a:pt x="2825315" y="2465177"/>
                </a:cubicBezTo>
                <a:lnTo>
                  <a:pt x="2825058" y="2479654"/>
                </a:lnTo>
                <a:lnTo>
                  <a:pt x="2679762" y="2483128"/>
                </a:lnTo>
                <a:cubicBezTo>
                  <a:pt x="2618897" y="2485860"/>
                  <a:pt x="2558084" y="2490067"/>
                  <a:pt x="2497351" y="2496347"/>
                </a:cubicBezTo>
                <a:cubicBezTo>
                  <a:pt x="2332771" y="2513422"/>
                  <a:pt x="2168953" y="2506649"/>
                  <a:pt x="2004501" y="2503544"/>
                </a:cubicBezTo>
                <a:cubicBezTo>
                  <a:pt x="1819728" y="2500017"/>
                  <a:pt x="1634831" y="2501710"/>
                  <a:pt x="1450058" y="2501710"/>
                </a:cubicBezTo>
                <a:cubicBezTo>
                  <a:pt x="1369673" y="2501992"/>
                  <a:pt x="1289796" y="2497193"/>
                  <a:pt x="1209792" y="2489009"/>
                </a:cubicBezTo>
                <a:cubicBezTo>
                  <a:pt x="1093723" y="2477295"/>
                  <a:pt x="978288" y="2491407"/>
                  <a:pt x="863997" y="2510177"/>
                </a:cubicBezTo>
                <a:cubicBezTo>
                  <a:pt x="784361" y="2521298"/>
                  <a:pt x="704102" y="2526010"/>
                  <a:pt x="623857" y="2524289"/>
                </a:cubicBezTo>
                <a:cubicBezTo>
                  <a:pt x="427783" y="2524430"/>
                  <a:pt x="232091" y="2514693"/>
                  <a:pt x="36524" y="2497052"/>
                </a:cubicBezTo>
                <a:lnTo>
                  <a:pt x="13350" y="2496674"/>
                </a:lnTo>
                <a:lnTo>
                  <a:pt x="17533" y="2292198"/>
                </a:lnTo>
                <a:cubicBezTo>
                  <a:pt x="19808" y="2209062"/>
                  <a:pt x="21290" y="2125926"/>
                  <a:pt x="17874" y="2042789"/>
                </a:cubicBezTo>
                <a:cubicBezTo>
                  <a:pt x="8899" y="1823109"/>
                  <a:pt x="-1415" y="1603430"/>
                  <a:pt x="13052" y="1383876"/>
                </a:cubicBezTo>
                <a:cubicBezTo>
                  <a:pt x="22963" y="1233390"/>
                  <a:pt x="35957" y="1082147"/>
                  <a:pt x="31938" y="930905"/>
                </a:cubicBezTo>
                <a:cubicBezTo>
                  <a:pt x="27652" y="775629"/>
                  <a:pt x="13587" y="620983"/>
                  <a:pt x="3274" y="466086"/>
                </a:cubicBezTo>
                <a:cubicBezTo>
                  <a:pt x="-4187" y="352451"/>
                  <a:pt x="1117" y="238378"/>
                  <a:pt x="19079" y="125790"/>
                </a:cubicBezTo>
                <a:cubicBezTo>
                  <a:pt x="25442" y="85647"/>
                  <a:pt x="27250" y="45378"/>
                  <a:pt x="26899" y="5094"/>
                </a:cubicBezTo>
                <a:close/>
              </a:path>
            </a:pathLst>
          </a:custGeom>
        </p:spPr>
      </p:pic>
      <p:pic>
        <p:nvPicPr>
          <p:cNvPr id="11" name="Picture 10" descr="A chart with different colors and numbers&#10;&#10;Description automatically generated with medium confidence">
            <a:extLst>
              <a:ext uri="{FF2B5EF4-FFF2-40B4-BE49-F238E27FC236}">
                <a16:creationId xmlns:a16="http://schemas.microsoft.com/office/drawing/2014/main" xmlns="" id="{FBD87054-B2D5-BA72-A2D9-6FCB998D7777}"/>
              </a:ext>
            </a:extLst>
          </p:cNvPr>
          <p:cNvPicPr>
            <a:picLocks noChangeAspect="1"/>
          </p:cNvPicPr>
          <p:nvPr/>
        </p:nvPicPr>
        <p:blipFill rotWithShape="1">
          <a:blip r:embed="rId5">
            <a:extLst>
              <a:ext uri="{28A0092B-C50C-407E-A947-70E740481C1C}">
                <a14:useLocalDpi xmlns:a14="http://schemas.microsoft.com/office/drawing/2010/main" val="0"/>
              </a:ext>
            </a:extLst>
          </a:blip>
          <a:srcRect l="482" r="3" b="3"/>
          <a:stretch/>
        </p:blipFill>
        <p:spPr>
          <a:xfrm>
            <a:off x="245807" y="98889"/>
            <a:ext cx="5073446" cy="2665233"/>
          </a:xfrm>
          <a:custGeom>
            <a:avLst/>
            <a:gdLst/>
            <a:ahLst/>
            <a:cxnLst/>
            <a:rect l="l" t="t" r="r" b="b"/>
            <a:pathLst>
              <a:path w="5909625" h="4141924">
                <a:moveTo>
                  <a:pt x="1823444" y="1329"/>
                </a:moveTo>
                <a:cubicBezTo>
                  <a:pt x="1893960" y="3895"/>
                  <a:pt x="1964367" y="10183"/>
                  <a:pt x="2034428" y="20181"/>
                </a:cubicBezTo>
                <a:cubicBezTo>
                  <a:pt x="2139449" y="36834"/>
                  <a:pt x="2245360" y="26532"/>
                  <a:pt x="2350889" y="19476"/>
                </a:cubicBezTo>
                <a:cubicBezTo>
                  <a:pt x="2478642" y="10867"/>
                  <a:pt x="2606268" y="6210"/>
                  <a:pt x="2734275" y="20323"/>
                </a:cubicBezTo>
                <a:cubicBezTo>
                  <a:pt x="2825326" y="30483"/>
                  <a:pt x="2916886" y="21029"/>
                  <a:pt x="3008193" y="15383"/>
                </a:cubicBezTo>
                <a:cubicBezTo>
                  <a:pt x="3103486" y="8045"/>
                  <a:pt x="3199137" y="8045"/>
                  <a:pt x="3294430" y="15383"/>
                </a:cubicBezTo>
                <a:cubicBezTo>
                  <a:pt x="3381546" y="22750"/>
                  <a:pt x="3469080" y="21000"/>
                  <a:pt x="3555904" y="10161"/>
                </a:cubicBezTo>
                <a:cubicBezTo>
                  <a:pt x="3657497" y="-1693"/>
                  <a:pt x="3759089" y="7480"/>
                  <a:pt x="3860682" y="16089"/>
                </a:cubicBezTo>
                <a:cubicBezTo>
                  <a:pt x="4039485" y="31472"/>
                  <a:pt x="4218161" y="24557"/>
                  <a:pt x="4396583" y="13266"/>
                </a:cubicBezTo>
                <a:cubicBezTo>
                  <a:pt x="4519422" y="6041"/>
                  <a:pt x="4642589" y="10007"/>
                  <a:pt x="4764856" y="25121"/>
                </a:cubicBezTo>
                <a:cubicBezTo>
                  <a:pt x="4813493" y="30483"/>
                  <a:pt x="4862258" y="29496"/>
                  <a:pt x="4911023" y="30483"/>
                </a:cubicBezTo>
                <a:cubicBezTo>
                  <a:pt x="4915721" y="30625"/>
                  <a:pt x="4920801" y="29108"/>
                  <a:pt x="4925690" y="28984"/>
                </a:cubicBezTo>
                <a:lnTo>
                  <a:pt x="4927821" y="30065"/>
                </a:lnTo>
                <a:lnTo>
                  <a:pt x="4960258" y="27641"/>
                </a:lnTo>
                <a:lnTo>
                  <a:pt x="4964870" y="27986"/>
                </a:lnTo>
                <a:lnTo>
                  <a:pt x="4964882" y="27978"/>
                </a:lnTo>
                <a:cubicBezTo>
                  <a:pt x="4969755" y="27908"/>
                  <a:pt x="4974899" y="29284"/>
                  <a:pt x="4979471" y="28790"/>
                </a:cubicBezTo>
                <a:cubicBezTo>
                  <a:pt x="5154578" y="12123"/>
                  <a:pt x="5330536" y="9611"/>
                  <a:pt x="5505974" y="21310"/>
                </a:cubicBezTo>
                <a:cubicBezTo>
                  <a:pt x="5586740" y="25614"/>
                  <a:pt x="5667442" y="25544"/>
                  <a:pt x="5748129" y="23092"/>
                </a:cubicBezTo>
                <a:lnTo>
                  <a:pt x="5892006" y="15658"/>
                </a:lnTo>
                <a:lnTo>
                  <a:pt x="5894187" y="91357"/>
                </a:lnTo>
                <a:cubicBezTo>
                  <a:pt x="5891252" y="119679"/>
                  <a:pt x="5887042" y="148001"/>
                  <a:pt x="5881429" y="176068"/>
                </a:cubicBezTo>
                <a:cubicBezTo>
                  <a:pt x="5868671" y="240494"/>
                  <a:pt x="5878112" y="303645"/>
                  <a:pt x="5888063" y="367433"/>
                </a:cubicBezTo>
                <a:cubicBezTo>
                  <a:pt x="5896291" y="414790"/>
                  <a:pt x="5896291" y="463218"/>
                  <a:pt x="5888063" y="510574"/>
                </a:cubicBezTo>
                <a:cubicBezTo>
                  <a:pt x="5868926" y="612636"/>
                  <a:pt x="5879515" y="714697"/>
                  <a:pt x="5889083" y="815610"/>
                </a:cubicBezTo>
                <a:cubicBezTo>
                  <a:pt x="5901841" y="951224"/>
                  <a:pt x="5908220" y="1085690"/>
                  <a:pt x="5876326" y="1220284"/>
                </a:cubicBezTo>
                <a:cubicBezTo>
                  <a:pt x="5856296" y="1304994"/>
                  <a:pt x="5872754" y="1390981"/>
                  <a:pt x="5883342" y="1475437"/>
                </a:cubicBezTo>
                <a:cubicBezTo>
                  <a:pt x="5891354" y="1538243"/>
                  <a:pt x="5892298" y="1601751"/>
                  <a:pt x="5886149" y="1664761"/>
                </a:cubicBezTo>
                <a:cubicBezTo>
                  <a:pt x="5876836" y="1760329"/>
                  <a:pt x="5880140" y="1856713"/>
                  <a:pt x="5895972" y="1951426"/>
                </a:cubicBezTo>
                <a:cubicBezTo>
                  <a:pt x="5905362" y="2004791"/>
                  <a:pt x="5901727" y="2059623"/>
                  <a:pt x="5885384" y="2111279"/>
                </a:cubicBezTo>
                <a:cubicBezTo>
                  <a:pt x="5861527" y="2185401"/>
                  <a:pt x="5875943" y="2261054"/>
                  <a:pt x="5885384" y="2335942"/>
                </a:cubicBezTo>
                <a:cubicBezTo>
                  <a:pt x="5899545" y="2453440"/>
                  <a:pt x="5916513" y="2570683"/>
                  <a:pt x="5906434" y="2689584"/>
                </a:cubicBezTo>
                <a:cubicBezTo>
                  <a:pt x="5904839" y="2722155"/>
                  <a:pt x="5900310" y="2754521"/>
                  <a:pt x="5892910" y="2786288"/>
                </a:cubicBezTo>
                <a:cubicBezTo>
                  <a:pt x="5859473" y="2908978"/>
                  <a:pt x="5857980" y="3038188"/>
                  <a:pt x="5888573" y="3161618"/>
                </a:cubicBezTo>
                <a:cubicBezTo>
                  <a:pt x="5920978" y="3294426"/>
                  <a:pt x="5914089" y="3426468"/>
                  <a:pt x="5880791" y="3558127"/>
                </a:cubicBezTo>
                <a:cubicBezTo>
                  <a:pt x="5844074" y="3697862"/>
                  <a:pt x="5840847" y="3844294"/>
                  <a:pt x="5871350" y="3985509"/>
                </a:cubicBezTo>
                <a:lnTo>
                  <a:pt x="5884107" y="4141924"/>
                </a:lnTo>
                <a:lnTo>
                  <a:pt x="0" y="4141924"/>
                </a:lnTo>
                <a:lnTo>
                  <a:pt x="0" y="18996"/>
                </a:lnTo>
                <a:lnTo>
                  <a:pt x="114789" y="16636"/>
                </a:lnTo>
                <a:cubicBezTo>
                  <a:pt x="229350" y="12949"/>
                  <a:pt x="343737" y="7904"/>
                  <a:pt x="457838" y="9315"/>
                </a:cubicBezTo>
                <a:cubicBezTo>
                  <a:pt x="553081" y="10444"/>
                  <a:pt x="648070" y="31612"/>
                  <a:pt x="743567" y="27661"/>
                </a:cubicBezTo>
                <a:cubicBezTo>
                  <a:pt x="1032979" y="16089"/>
                  <a:pt x="1322518" y="19899"/>
                  <a:pt x="1611803" y="4799"/>
                </a:cubicBezTo>
                <a:cubicBezTo>
                  <a:pt x="1682301" y="-85"/>
                  <a:pt x="1752927" y="-1238"/>
                  <a:pt x="1823444" y="1329"/>
                </a:cubicBezTo>
                <a:close/>
              </a:path>
            </a:pathLst>
          </a:custGeom>
        </p:spPr>
      </p:pic>
      <p:sp>
        <p:nvSpPr>
          <p:cNvPr id="12" name="TextBox 11">
            <a:extLst>
              <a:ext uri="{FF2B5EF4-FFF2-40B4-BE49-F238E27FC236}">
                <a16:creationId xmlns:a16="http://schemas.microsoft.com/office/drawing/2014/main" xmlns="" id="{8D986E25-FFF3-713A-2EB9-20D9F055E7AF}"/>
              </a:ext>
            </a:extLst>
          </p:cNvPr>
          <p:cNvSpPr txBox="1"/>
          <p:nvPr/>
        </p:nvSpPr>
        <p:spPr>
          <a:xfrm>
            <a:off x="6242035" y="259623"/>
            <a:ext cx="4851990" cy="2617185"/>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1600" b="1" dirty="0">
                <a:solidFill>
                  <a:srgbClr val="FF0000"/>
                </a:solidFill>
              </a:rPr>
              <a:t>RISK ASSESSMENT AND METIGATION </a:t>
            </a:r>
          </a:p>
          <a:p>
            <a:pPr marL="342900" lvl="0" indent="-228600">
              <a:lnSpc>
                <a:spcPct val="90000"/>
              </a:lnSpc>
              <a:buFont typeface="Arial" panose="020B0604020202020204" pitchFamily="34" charset="0"/>
              <a:buChar char="•"/>
            </a:pPr>
            <a:r>
              <a:rPr lang="en-US" sz="1200" b="1" dirty="0">
                <a:effectLst/>
              </a:rPr>
              <a:t>Careful planning: research, analyze waste, consult experts to design a safe and efficient plant.</a:t>
            </a:r>
          </a:p>
          <a:p>
            <a:pPr marL="342900" lvl="0" indent="-228600">
              <a:lnSpc>
                <a:spcPct val="90000"/>
              </a:lnSpc>
              <a:buFont typeface="Arial" panose="020B0604020202020204" pitchFamily="34" charset="0"/>
              <a:buChar char="•"/>
            </a:pPr>
            <a:r>
              <a:rPr lang="en-US" sz="1200" b="1" dirty="0">
                <a:effectLst/>
              </a:rPr>
              <a:t>Partner with a local recycling company for their knowledge and market access.</a:t>
            </a:r>
          </a:p>
          <a:p>
            <a:pPr marL="342900" lvl="0" indent="-228600">
              <a:lnSpc>
                <a:spcPct val="90000"/>
              </a:lnSpc>
              <a:buFont typeface="Arial" panose="020B0604020202020204" pitchFamily="34" charset="0"/>
              <a:buChar char="•"/>
            </a:pPr>
            <a:r>
              <a:rPr lang="en-US" sz="1200" b="1" dirty="0">
                <a:effectLst/>
              </a:rPr>
              <a:t>Implement safety protocols like training and equipment maintenance.</a:t>
            </a:r>
          </a:p>
          <a:p>
            <a:pPr marL="342900" lvl="0" indent="-228600">
              <a:lnSpc>
                <a:spcPct val="90000"/>
              </a:lnSpc>
              <a:buFont typeface="Arial" panose="020B0604020202020204" pitchFamily="34" charset="0"/>
              <a:buChar char="•"/>
            </a:pPr>
            <a:r>
              <a:rPr lang="en-US" sz="1200" b="1" dirty="0">
                <a:effectLst/>
              </a:rPr>
              <a:t>Engage the community - explain goals and safety measures.</a:t>
            </a:r>
          </a:p>
          <a:p>
            <a:pPr marL="342900" lvl="0" indent="-228600">
              <a:lnSpc>
                <a:spcPct val="90000"/>
              </a:lnSpc>
              <a:buFont typeface="Arial" panose="020B0604020202020204" pitchFamily="34" charset="0"/>
              <a:buChar char="•"/>
            </a:pPr>
            <a:r>
              <a:rPr lang="en-US" sz="1200" b="1" dirty="0">
                <a:effectLst/>
              </a:rPr>
              <a:t>Train staff and students on safe operation, handling materials, and waste disposal.</a:t>
            </a:r>
          </a:p>
          <a:p>
            <a:pPr marL="342900" lvl="0" indent="-228600">
              <a:lnSpc>
                <a:spcPct val="90000"/>
              </a:lnSpc>
              <a:buFont typeface="Arial" panose="020B0604020202020204" pitchFamily="34" charset="0"/>
              <a:buChar char="•"/>
            </a:pPr>
            <a:r>
              <a:rPr lang="en-US" sz="1200" b="1" dirty="0">
                <a:effectLst/>
              </a:rPr>
              <a:t>Enforce use of protective gear (PPE).</a:t>
            </a:r>
          </a:p>
          <a:p>
            <a:pPr marL="342900" lvl="0" indent="-228600">
              <a:lnSpc>
                <a:spcPct val="90000"/>
              </a:lnSpc>
              <a:buFont typeface="Arial" panose="020B0604020202020204" pitchFamily="34" charset="0"/>
              <a:buChar char="•"/>
            </a:pPr>
            <a:r>
              <a:rPr lang="en-US" sz="1200" b="1" dirty="0">
                <a:effectLst/>
              </a:rPr>
              <a:t>Ensure proper ventilation to minimize exposure to hazards.</a:t>
            </a:r>
          </a:p>
          <a:p>
            <a:pPr marL="342900" lvl="0" indent="-228600">
              <a:lnSpc>
                <a:spcPct val="90000"/>
              </a:lnSpc>
              <a:spcAft>
                <a:spcPts val="800"/>
              </a:spcAft>
              <a:buFont typeface="Arial" panose="020B0604020202020204" pitchFamily="34" charset="0"/>
              <a:buChar char="•"/>
            </a:pPr>
            <a:r>
              <a:rPr lang="en-US" sz="1200" b="1" dirty="0">
                <a:effectLst/>
              </a:rPr>
              <a:t>Develop a plan for managing solid waste and wastewater following regulations.</a:t>
            </a:r>
          </a:p>
          <a:p>
            <a:pPr indent="-228600">
              <a:lnSpc>
                <a:spcPct val="90000"/>
              </a:lnSpc>
              <a:spcAft>
                <a:spcPts val="600"/>
              </a:spcAft>
              <a:buFont typeface="Arial" panose="020B0604020202020204" pitchFamily="34" charset="0"/>
              <a:buChar char="•"/>
            </a:pPr>
            <a:endParaRPr lang="en-US" sz="1200" b="1" dirty="0"/>
          </a:p>
        </p:txBody>
      </p:sp>
      <p:sp>
        <p:nvSpPr>
          <p:cNvPr id="2" name="Rectangle: Rounded Corners 1">
            <a:extLst>
              <a:ext uri="{FF2B5EF4-FFF2-40B4-BE49-F238E27FC236}">
                <a16:creationId xmlns:a16="http://schemas.microsoft.com/office/drawing/2014/main" xmlns="" id="{FE8107FF-E36B-33F9-971C-9A0B62453B40}"/>
              </a:ext>
            </a:extLst>
          </p:cNvPr>
          <p:cNvSpPr/>
          <p:nvPr/>
        </p:nvSpPr>
        <p:spPr>
          <a:xfrm>
            <a:off x="5948516" y="163427"/>
            <a:ext cx="5486400" cy="2491283"/>
          </a:xfrm>
          <a:prstGeom prst="roundRect">
            <a:avLst/>
          </a:prstGeom>
          <a:noFill/>
          <a:ln w="9525" cap="flat" cmpd="sng" algn="ctr">
            <a:solidFill>
              <a:schemeClr val="accent4"/>
            </a:solidFill>
            <a:prstDash val="solid"/>
            <a:round/>
            <a:headEnd type="none" w="med" len="med"/>
            <a:tailEnd type="none" w="med" len="med"/>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Tree>
    <p:extLst>
      <p:ext uri="{BB962C8B-B14F-4D97-AF65-F5344CB8AC3E}">
        <p14:creationId xmlns:p14="http://schemas.microsoft.com/office/powerpoint/2010/main" val="15483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882" y="488731"/>
            <a:ext cx="4051738" cy="523220"/>
          </a:xfrm>
          <a:prstGeom prst="rect">
            <a:avLst/>
          </a:prstGeom>
          <a:noFill/>
        </p:spPr>
        <p:txBody>
          <a:bodyPr wrap="square" rtlCol="0">
            <a:spAutoFit/>
          </a:bodyPr>
          <a:lstStyle/>
          <a:p>
            <a:r>
              <a:rPr lang="en-US" sz="2800" dirty="0"/>
              <a:t>Cost Calculation:</a:t>
            </a:r>
          </a:p>
        </p:txBody>
      </p:sp>
      <p:sp>
        <p:nvSpPr>
          <p:cNvPr id="4" name="Rectangle 1"/>
          <p:cNvSpPr>
            <a:spLocks noChangeArrowheads="1"/>
          </p:cNvSpPr>
          <p:nvPr/>
        </p:nvSpPr>
        <p:spPr bwMode="auto">
          <a:xfrm>
            <a:off x="693681" y="1502326"/>
            <a:ext cx="930165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Find out how much each choice will cost in total, taking into account setup fees, labor, equipment, maintenance, and any other applicable expenditures.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These are your initial investment amounts, for instance, if Option 1 (the traditional technique) costs £2.4 million and Option 2 (the technology-based option) costs £2.6 million.</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371" y="2912744"/>
            <a:ext cx="7677809" cy="3623421"/>
          </a:xfrm>
          <a:prstGeom prst="rect">
            <a:avLst/>
          </a:prstGeom>
        </p:spPr>
      </p:pic>
    </p:spTree>
    <p:extLst>
      <p:ext uri="{BB962C8B-B14F-4D97-AF65-F5344CB8AC3E}">
        <p14:creationId xmlns:p14="http://schemas.microsoft.com/office/powerpoint/2010/main" val="201735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213943" y="1068775"/>
            <a:ext cx="983768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Calculation of Payback Period: The payback period is the amount of time needed for the total cash flows from the project to match the initial investment.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Determine each option's net cash flows. Take the running expenses and deduct these from the money made from recycling paper.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To calculate the payback period, divide the initial investment by the net yearly cash flow.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For instance, the payback period would be £2.4 million / £600,000 = 4 years if Option 1 produced a net cash flow of £600,000 annually.</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3184635" y="378372"/>
            <a:ext cx="4130566" cy="369332"/>
          </a:xfrm>
          <a:prstGeom prst="rect">
            <a:avLst/>
          </a:prstGeom>
          <a:noFill/>
        </p:spPr>
        <p:txBody>
          <a:bodyPr wrap="square" rtlCol="0">
            <a:spAutoFit/>
          </a:bodyPr>
          <a:lstStyle/>
          <a:p>
            <a:r>
              <a:rPr lang="en-US" b="1" dirty="0"/>
              <a:t>Payback Period Calculation: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780" y="3377099"/>
            <a:ext cx="6968358" cy="3323246"/>
          </a:xfrm>
          <a:prstGeom prst="rect">
            <a:avLst/>
          </a:prstGeom>
        </p:spPr>
      </p:pic>
    </p:spTree>
    <p:extLst>
      <p:ext uri="{BB962C8B-B14F-4D97-AF65-F5344CB8AC3E}">
        <p14:creationId xmlns:p14="http://schemas.microsoft.com/office/powerpoint/2010/main" val="1292817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817" y="3657601"/>
            <a:ext cx="7665396" cy="2976664"/>
          </a:xfrm>
          <a:prstGeom prst="rect">
            <a:avLst/>
          </a:prstGeom>
        </p:spPr>
      </p:pic>
      <p:sp>
        <p:nvSpPr>
          <p:cNvPr id="5" name="Rectangle 4"/>
          <p:cNvSpPr/>
          <p:nvPr/>
        </p:nvSpPr>
        <p:spPr>
          <a:xfrm>
            <a:off x="1228286" y="1346323"/>
            <a:ext cx="9722458" cy="2031325"/>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The average yearly return on investment is expressed as a percentage, or ARR.</a:t>
            </a:r>
            <a:br>
              <a:rPr lang="en-US" altLang="en-US" dirty="0">
                <a:latin typeface="Arial" panose="020B0604020202020204" pitchFamily="34" charset="0"/>
              </a:rPr>
            </a:br>
            <a:r>
              <a:rPr lang="en-US" altLang="en-US" dirty="0">
                <a:latin typeface="Arial" panose="020B0604020202020204" pitchFamily="34" charset="0"/>
              </a:rPr>
              <a:t>By dividing the total net cash flows during the project's duration by the number of years, you can find the average yearly cash flow. </a:t>
            </a: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To calculate the ARR, divide the average yearly cash flow by the initial investment and multiply the result by 100. </a:t>
            </a: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For instance, the ARR would be (£700,000 / £2.6 million) * 100 = 26.92% if Option 2 had an initial investment of £2.6 million and an average yearly cash flow of £700,000. </a:t>
            </a:r>
            <a:endParaRPr lang="en-US" dirty="0"/>
          </a:p>
        </p:txBody>
      </p:sp>
      <p:sp>
        <p:nvSpPr>
          <p:cNvPr id="7" name="Rectangle 2"/>
          <p:cNvSpPr>
            <a:spLocks noChangeArrowheads="1"/>
          </p:cNvSpPr>
          <p:nvPr/>
        </p:nvSpPr>
        <p:spPr bwMode="auto">
          <a:xfrm>
            <a:off x="2975443" y="456777"/>
            <a:ext cx="6821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Average Rate of Return (ARR) Calculation: </a:t>
            </a:r>
          </a:p>
        </p:txBody>
      </p:sp>
    </p:spTree>
    <p:extLst>
      <p:ext uri="{BB962C8B-B14F-4D97-AF65-F5344CB8AC3E}">
        <p14:creationId xmlns:p14="http://schemas.microsoft.com/office/powerpoint/2010/main" val="2091315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3057" y="604157"/>
            <a:ext cx="5225143" cy="461665"/>
          </a:xfrm>
          <a:prstGeom prst="rect">
            <a:avLst/>
          </a:prstGeom>
          <a:noFill/>
        </p:spPr>
        <p:txBody>
          <a:bodyPr wrap="square" rtlCol="0">
            <a:spAutoFit/>
          </a:bodyPr>
          <a:lstStyle/>
          <a:p>
            <a:r>
              <a:rPr lang="en-US" sz="2400" b="1" dirty="0"/>
              <a:t>Net Value Calculation:</a:t>
            </a:r>
          </a:p>
        </p:txBody>
      </p:sp>
      <p:sp>
        <p:nvSpPr>
          <p:cNvPr id="4" name="Rectangle 1"/>
          <p:cNvSpPr>
            <a:spLocks noChangeArrowheads="1"/>
          </p:cNvSpPr>
          <p:nvPr/>
        </p:nvSpPr>
        <p:spPr bwMode="auto">
          <a:xfrm rot="10800000" flipV="1">
            <a:off x="489857" y="1377060"/>
            <a:ext cx="1014004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By taking the time worth of money into account, Net Value—also referred to as Net Present Value or NPV—determines the profitability of the project.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Using a suitable discount rate (often the project's cost of capital or a comparable rate), reduce the net cash flows for each year to their present value. </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To find the net value, deduct the original investment from the net cash flow present value.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For instance, the net value would be £3 million - £2.4 million = £600,000 if the discount rate is 10% and the present value of Option 1's net cash flows throughout the project's life is £3 million.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009" y="3732446"/>
            <a:ext cx="6064898" cy="2584378"/>
          </a:xfrm>
          <a:prstGeom prst="rect">
            <a:avLst/>
          </a:prstGeom>
        </p:spPr>
      </p:pic>
    </p:spTree>
    <p:extLst>
      <p:ext uri="{BB962C8B-B14F-4D97-AF65-F5344CB8AC3E}">
        <p14:creationId xmlns:p14="http://schemas.microsoft.com/office/powerpoint/2010/main" val="403399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ooks">
            <a:extLst>
              <a:ext uri="{FF2B5EF4-FFF2-40B4-BE49-F238E27FC236}">
                <a16:creationId xmlns:a16="http://schemas.microsoft.com/office/drawing/2014/main" xmlns="" id="{3C39AC2B-DD23-4F9D-29B2-A0B27C5ADC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0936" y="699516"/>
            <a:ext cx="5458968" cy="5458968"/>
          </a:xfrm>
          <a:prstGeom prst="rect">
            <a:avLst/>
          </a:prstGeom>
        </p:spPr>
      </p:pic>
      <p:sp>
        <p:nvSpPr>
          <p:cNvPr id="3" name="TextBox 2">
            <a:extLst>
              <a:ext uri="{FF2B5EF4-FFF2-40B4-BE49-F238E27FC236}">
                <a16:creationId xmlns:a16="http://schemas.microsoft.com/office/drawing/2014/main" xmlns="" id="{7EE30322-33C0-6E10-4535-0D473ACF8FC9}"/>
              </a:ext>
            </a:extLst>
          </p:cNvPr>
          <p:cNvSpPr txBox="1"/>
          <p:nvPr/>
        </p:nvSpPr>
        <p:spPr>
          <a:xfrm>
            <a:off x="6552315" y="1583338"/>
            <a:ext cx="4818888" cy="3550789"/>
          </a:xfrm>
          <a:prstGeom prst="rect">
            <a:avLst/>
          </a:prstGeom>
        </p:spPr>
        <p:txBody>
          <a:bodyPr vert="horz" lIns="91440" tIns="45720" rIns="91440" bIns="45720" rtlCol="0" anchor="t">
            <a:normAutofit fontScale="92500"/>
          </a:bodyPr>
          <a:lstStyle/>
          <a:p>
            <a:pPr>
              <a:lnSpc>
                <a:spcPct val="90000"/>
              </a:lnSpc>
              <a:spcAft>
                <a:spcPts val="800"/>
              </a:spcAft>
            </a:pPr>
            <a:r>
              <a:rPr lang="en-US" sz="1200" b="1" dirty="0">
                <a:effectLst/>
              </a:rPr>
              <a:t>REFERENCE</a:t>
            </a:r>
          </a:p>
          <a:p>
            <a:pPr indent="-228600">
              <a:lnSpc>
                <a:spcPct val="90000"/>
              </a:lnSpc>
              <a:spcAft>
                <a:spcPts val="800"/>
              </a:spcAft>
              <a:buFont typeface="Arial" panose="020B0604020202020204" pitchFamily="34" charset="0"/>
              <a:buChar char="•"/>
            </a:pPr>
            <a:r>
              <a:rPr lang="en-US" sz="700" dirty="0">
                <a:effectLst/>
              </a:rPr>
              <a:t>Waste Watch (2003) </a:t>
            </a:r>
            <a:r>
              <a:rPr lang="en-US" sz="700" i="1" dirty="0">
                <a:effectLst/>
              </a:rPr>
              <a:t>Resource management in the education sector</a:t>
            </a:r>
            <a:r>
              <a:rPr lang="en-US" sz="700" dirty="0">
                <a:effectLst/>
              </a:rPr>
              <a:t>, </a:t>
            </a:r>
            <a:r>
              <a:rPr lang="en-US" sz="700" i="1" dirty="0" err="1">
                <a:effectLst/>
              </a:rPr>
              <a:t>Biffaward</a:t>
            </a:r>
            <a:r>
              <a:rPr lang="en-US" sz="700" i="1" dirty="0">
                <a:effectLst/>
              </a:rPr>
              <a:t> </a:t>
            </a:r>
            <a:r>
              <a:rPr lang="en-US" sz="700" i="1" dirty="0" err="1">
                <a:effectLst/>
              </a:rPr>
              <a:t>Programme</a:t>
            </a:r>
            <a:r>
              <a:rPr lang="en-US" sz="700" i="1" dirty="0">
                <a:effectLst/>
              </a:rPr>
              <a:t> on Sustainable Resource Use</a:t>
            </a:r>
            <a:r>
              <a:rPr lang="en-US" sz="700" dirty="0">
                <a:effectLst/>
              </a:rPr>
              <a:t>. report. </a:t>
            </a:r>
            <a:r>
              <a:rPr lang="en-US" sz="700" u="sng" dirty="0">
                <a:effectLst/>
                <a:hlinkClick r:id="rId4"/>
              </a:rPr>
              <a:t>https://</a:t>
            </a:r>
            <a:r>
              <a:rPr lang="en-US" sz="700" u="sng" dirty="0" smtClean="0">
                <a:effectLst/>
                <a:hlinkClick r:id="rId4"/>
              </a:rPr>
              <a:t>www.sustainabilityexchange.ac.uk/files/education_sector_report.pdf.</a:t>
            </a:r>
            <a:endParaRPr lang="en-US" sz="700" dirty="0"/>
          </a:p>
          <a:p>
            <a:pPr indent="-228600">
              <a:lnSpc>
                <a:spcPct val="90000"/>
              </a:lnSpc>
              <a:spcAft>
                <a:spcPts val="800"/>
              </a:spcAft>
              <a:buFont typeface="Arial" panose="020B0604020202020204" pitchFamily="34" charset="0"/>
              <a:buChar char="•"/>
            </a:pPr>
            <a:r>
              <a:rPr lang="en-US" sz="700" dirty="0" smtClean="0">
                <a:effectLst/>
              </a:rPr>
              <a:t>Official</a:t>
            </a:r>
            <a:r>
              <a:rPr lang="en-US" sz="700" dirty="0">
                <a:effectLst/>
              </a:rPr>
              <a:t>, T.C. (2023) </a:t>
            </a:r>
            <a:r>
              <a:rPr lang="en-US" sz="700" i="1" dirty="0">
                <a:effectLst/>
              </a:rPr>
              <a:t>'Sustainable Innovations: The Paper Industry’s Positive Impact on the Environment through Waste Paper Recycling.'</a:t>
            </a:r>
            <a:r>
              <a:rPr lang="en-US" sz="700" dirty="0">
                <a:effectLst/>
              </a:rPr>
              <a:t> </a:t>
            </a:r>
            <a:r>
              <a:rPr lang="en-US" sz="700" u="sng" dirty="0">
                <a:effectLst/>
                <a:hlinkClick r:id="rId5"/>
              </a:rPr>
              <a:t>https://www.linkedin.com/pulse/sustainable-innovations-paper-industrys-positive-pm7kc/.</a:t>
            </a:r>
            <a:endParaRPr lang="en-US" sz="700" dirty="0">
              <a:effectLst/>
            </a:endParaRPr>
          </a:p>
          <a:p>
            <a:pPr indent="-228600">
              <a:lnSpc>
                <a:spcPct val="90000"/>
              </a:lnSpc>
              <a:spcAft>
                <a:spcPts val="800"/>
              </a:spcAft>
              <a:buFont typeface="Arial" panose="020B0604020202020204" pitchFamily="34" charset="0"/>
              <a:buChar char="•"/>
            </a:pPr>
            <a:r>
              <a:rPr lang="en-US" sz="700" dirty="0">
                <a:effectLst/>
              </a:rPr>
              <a:t>Thakur, M. (2022) </a:t>
            </a:r>
            <a:r>
              <a:rPr lang="en-US" sz="700" i="1" dirty="0">
                <a:effectLst/>
              </a:rPr>
              <a:t>Tamil Nadu paper mill triggering air and water pollution, complaint filed</a:t>
            </a:r>
            <a:r>
              <a:rPr lang="en-US" sz="700" dirty="0">
                <a:effectLst/>
              </a:rPr>
              <a:t>.</a:t>
            </a:r>
            <a:r>
              <a:rPr lang="en-US" sz="700" dirty="0">
                <a:solidFill>
                  <a:schemeClr val="tx2">
                    <a:lumMod val="75000"/>
                    <a:lumOff val="25000"/>
                  </a:schemeClr>
                </a:solidFill>
                <a:effectLst/>
              </a:rPr>
              <a:t> </a:t>
            </a:r>
            <a:r>
              <a:rPr lang="en-US" sz="700" u="sng" dirty="0">
                <a:solidFill>
                  <a:schemeClr val="tx2">
                    <a:lumMod val="75000"/>
                    <a:lumOff val="25000"/>
                  </a:schemeClr>
                </a:solidFill>
                <a:effectLst/>
              </a:rPr>
              <a:t>https://</a:t>
            </a:r>
            <a:r>
              <a:rPr lang="en-US" sz="700" u="sng" dirty="0" smtClean="0">
                <a:solidFill>
                  <a:schemeClr val="tx2">
                    <a:lumMod val="75000"/>
                    <a:lumOff val="25000"/>
                  </a:schemeClr>
                </a:solidFill>
                <a:effectLst/>
              </a:rPr>
              <a:t>www.planetcustodian.com/tamil-nadu-paper-mill-air-and-water-pollution/26820/</a:t>
            </a:r>
          </a:p>
          <a:p>
            <a:pPr indent="-228600">
              <a:lnSpc>
                <a:spcPct val="90000"/>
              </a:lnSpc>
              <a:spcAft>
                <a:spcPts val="800"/>
              </a:spcAft>
              <a:buFont typeface="Arial" panose="020B0604020202020204" pitchFamily="34" charset="0"/>
              <a:buChar char="•"/>
            </a:pPr>
            <a:r>
              <a:rPr lang="en-US" sz="700" dirty="0" smtClean="0">
                <a:effectLst/>
              </a:rPr>
              <a:t>Wilson</a:t>
            </a:r>
            <a:r>
              <a:rPr lang="en-US" sz="700" dirty="0">
                <a:effectLst/>
              </a:rPr>
              <a:t>, A. (2024) </a:t>
            </a:r>
            <a:r>
              <a:rPr lang="en-US" sz="700" i="1" dirty="0">
                <a:effectLst/>
              </a:rPr>
              <a:t>Recycling: Is it as good as we think?</a:t>
            </a:r>
            <a:r>
              <a:rPr lang="en-US" sz="700" dirty="0">
                <a:effectLst/>
              </a:rPr>
              <a:t> </a:t>
            </a:r>
            <a:r>
              <a:rPr lang="en-US" sz="700" u="sng" dirty="0">
                <a:effectLst/>
                <a:hlinkClick r:id="rId6"/>
              </a:rPr>
              <a:t>https://www.boisestate.edu/cobe/blog/2023/07/recycling-is-it-as-good-as-we-think/#:~:text=Recycling%20can%20also%20have%20negative,into%20the%20air%20and%20water.</a:t>
            </a:r>
            <a:endParaRPr lang="en-US" sz="700" dirty="0">
              <a:effectLst/>
            </a:endParaRPr>
          </a:p>
          <a:p>
            <a:pPr indent="-228600">
              <a:lnSpc>
                <a:spcPct val="90000"/>
              </a:lnSpc>
              <a:spcAft>
                <a:spcPts val="800"/>
              </a:spcAft>
              <a:buFont typeface="Arial" panose="020B0604020202020204" pitchFamily="34" charset="0"/>
              <a:buChar char="•"/>
            </a:pPr>
            <a:r>
              <a:rPr lang="en-US" sz="700" i="1" dirty="0">
                <a:effectLst/>
              </a:rPr>
              <a:t>Health and safety in the recovered paper sector</a:t>
            </a:r>
            <a:r>
              <a:rPr lang="en-US" sz="700" dirty="0">
                <a:effectLst/>
              </a:rPr>
              <a:t> (no date). </a:t>
            </a:r>
            <a:r>
              <a:rPr lang="en-US" sz="700" u="sng" dirty="0">
                <a:effectLst/>
                <a:hlinkClick r:id="rId7"/>
              </a:rPr>
              <a:t>https://www.hse.gov.uk/waste/recoveredpaper.htm#:~:text=Before%20paper%20can%20be%20recycled,properly%20controlled%2C%20can%20cause%20injury.</a:t>
            </a:r>
            <a:endParaRPr lang="en-US" sz="700" dirty="0">
              <a:effectLst/>
            </a:endParaRPr>
          </a:p>
          <a:p>
            <a:pPr indent="-228600">
              <a:lnSpc>
                <a:spcPct val="90000"/>
              </a:lnSpc>
              <a:spcAft>
                <a:spcPts val="800"/>
              </a:spcAft>
              <a:buFont typeface="Arial" panose="020B0604020202020204" pitchFamily="34" charset="0"/>
              <a:buChar char="•"/>
            </a:pPr>
            <a:r>
              <a:rPr lang="en-US" sz="700" dirty="0" err="1">
                <a:effectLst/>
              </a:rPr>
              <a:t>Samani</a:t>
            </a:r>
            <a:r>
              <a:rPr lang="en-US" sz="700" dirty="0">
                <a:effectLst/>
              </a:rPr>
              <a:t>, N. (2023) </a:t>
            </a:r>
            <a:r>
              <a:rPr lang="en-US" sz="700" i="1" dirty="0">
                <a:effectLst/>
              </a:rPr>
              <a:t>Paper manufacturing: Critical issues and challenges</a:t>
            </a:r>
            <a:r>
              <a:rPr lang="en-US" sz="700" dirty="0">
                <a:effectLst/>
              </a:rPr>
              <a:t>. </a:t>
            </a:r>
            <a:r>
              <a:rPr lang="en-US" sz="700" u="sng" dirty="0">
                <a:effectLst/>
              </a:rPr>
              <a:t>https://www.deskera.com/blog/paper-manufacturing-critical-issues-and-challenges</a:t>
            </a:r>
            <a:r>
              <a:rPr lang="en-US" sz="700" u="sng" dirty="0" smtClean="0">
                <a:effectLst/>
              </a:rPr>
              <a:t>/.</a:t>
            </a:r>
          </a:p>
          <a:p>
            <a:pPr indent="-228600">
              <a:lnSpc>
                <a:spcPct val="90000"/>
              </a:lnSpc>
              <a:spcAft>
                <a:spcPts val="800"/>
              </a:spcAft>
              <a:buFont typeface="Arial" panose="020B0604020202020204" pitchFamily="34" charset="0"/>
              <a:buChar char="•"/>
            </a:pPr>
            <a:endParaRPr lang="en-US" sz="700" dirty="0">
              <a:effectLst/>
            </a:endParaRPr>
          </a:p>
          <a:p>
            <a:pPr indent="-228600">
              <a:lnSpc>
                <a:spcPct val="90000"/>
              </a:lnSpc>
              <a:spcAft>
                <a:spcPts val="800"/>
              </a:spcAft>
              <a:buFont typeface="Arial" panose="020B0604020202020204" pitchFamily="34" charset="0"/>
              <a:buChar char="•"/>
            </a:pPr>
            <a:r>
              <a:rPr lang="en-US" sz="700" dirty="0">
                <a:effectLst/>
              </a:rPr>
              <a:t>Pulp and Paper Technology (2022) </a:t>
            </a:r>
            <a:r>
              <a:rPr lang="en-US" sz="700" i="1" dirty="0">
                <a:effectLst/>
              </a:rPr>
              <a:t>Process deinking and recycling technologies for pulp and paper</a:t>
            </a:r>
            <a:r>
              <a:rPr lang="en-US" sz="700" dirty="0">
                <a:effectLst/>
              </a:rPr>
              <a:t>. </a:t>
            </a:r>
            <a:r>
              <a:rPr lang="en-US" sz="700" u="sng" dirty="0">
                <a:effectLst/>
              </a:rPr>
              <a:t>https://</a:t>
            </a:r>
            <a:r>
              <a:rPr lang="en-US" sz="700" u="sng" dirty="0" smtClean="0">
                <a:effectLst/>
              </a:rPr>
              <a:t>www.pulpandpaper-technology.com/articles/deinking-and-recycling-technologies</a:t>
            </a:r>
            <a:endParaRPr lang="en-US" sz="700" u="sng" dirty="0"/>
          </a:p>
          <a:p>
            <a:pPr indent="-228600">
              <a:lnSpc>
                <a:spcPct val="90000"/>
              </a:lnSpc>
              <a:spcAft>
                <a:spcPts val="800"/>
              </a:spcAft>
              <a:buFont typeface="Arial" panose="020B0604020202020204" pitchFamily="34" charset="0"/>
              <a:buChar char="•"/>
            </a:pPr>
            <a:endParaRPr lang="en-US" sz="700" u="sng" dirty="0">
              <a:effectLst/>
            </a:endParaRPr>
          </a:p>
          <a:p>
            <a:pPr indent="-228600">
              <a:lnSpc>
                <a:spcPct val="90000"/>
              </a:lnSpc>
              <a:spcAft>
                <a:spcPts val="800"/>
              </a:spcAft>
              <a:buFont typeface="Arial" panose="020B0604020202020204" pitchFamily="34" charset="0"/>
              <a:buChar char="•"/>
            </a:pPr>
            <a:r>
              <a:rPr lang="en-US" sz="800" b="0" i="0" dirty="0">
                <a:solidFill>
                  <a:srgbClr val="05103E"/>
                </a:solidFill>
                <a:effectLst/>
                <a:latin typeface="Times New Roman" panose="02020603050405020304" pitchFamily="18" charset="0"/>
              </a:rPr>
              <a:t>Business Bliss FZE (2023) </a:t>
            </a:r>
            <a:r>
              <a:rPr lang="en-US" sz="800" b="0" i="1" dirty="0">
                <a:solidFill>
                  <a:srgbClr val="05103E"/>
                </a:solidFill>
                <a:effectLst/>
                <a:latin typeface="Times New Roman" panose="02020603050405020304" pitchFamily="18" charset="0"/>
              </a:rPr>
              <a:t>Advantages and Disadvantages of Paper Recycling Plants Environmental Sciences Essay</a:t>
            </a:r>
            <a:r>
              <a:rPr lang="en-US" sz="800" b="0" i="0" dirty="0">
                <a:solidFill>
                  <a:srgbClr val="05103E"/>
                </a:solidFill>
                <a:effectLst/>
                <a:latin typeface="Times New Roman" panose="02020603050405020304" pitchFamily="18" charset="0"/>
              </a:rPr>
              <a:t>. https://www.ukessays.com/essays/environmental-sciences/advantages-and-disadvantages-of-paper-recycling-plants-environmental-sciences-essay.php</a:t>
            </a:r>
            <a:r>
              <a:rPr lang="en-US" sz="800" b="0" i="0" dirty="0" smtClean="0">
                <a:solidFill>
                  <a:srgbClr val="05103E"/>
                </a:solidFill>
                <a:effectLst/>
                <a:latin typeface="Times New Roman" panose="02020603050405020304" pitchFamily="18" charset="0"/>
              </a:rPr>
              <a:t>.</a:t>
            </a:r>
            <a:endParaRPr lang="en-US" sz="800" dirty="0">
              <a:solidFill>
                <a:srgbClr val="05103E"/>
              </a:solidFill>
              <a:latin typeface="Times New Roman" panose="02020603050405020304" pitchFamily="18" charset="0"/>
            </a:endParaRPr>
          </a:p>
          <a:p>
            <a:pPr indent="-228600">
              <a:lnSpc>
                <a:spcPct val="90000"/>
              </a:lnSpc>
              <a:spcAft>
                <a:spcPts val="800"/>
              </a:spcAft>
              <a:buFont typeface="Arial" panose="020B0604020202020204" pitchFamily="34" charset="0"/>
              <a:buChar char="•"/>
            </a:pPr>
            <a:endParaRPr lang="en-US" sz="700" dirty="0">
              <a:effectLst/>
            </a:endParaRPr>
          </a:p>
        </p:txBody>
      </p:sp>
    </p:spTree>
    <p:extLst>
      <p:ext uri="{BB962C8B-B14F-4D97-AF65-F5344CB8AC3E}">
        <p14:creationId xmlns:p14="http://schemas.microsoft.com/office/powerpoint/2010/main" val="247676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xmlns="" id="{9F7D5CDA-D291-4307-BF55-1381FED296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92741CB-0F88-6129-E65D-BCA216A29710}"/>
              </a:ext>
            </a:extLst>
          </p:cNvPr>
          <p:cNvSpPr>
            <a:spLocks noGrp="1"/>
          </p:cNvSpPr>
          <p:nvPr>
            <p:ph type="title"/>
          </p:nvPr>
        </p:nvSpPr>
        <p:spPr>
          <a:xfrm>
            <a:off x="761800" y="762001"/>
            <a:ext cx="5334197" cy="1708242"/>
          </a:xfrm>
        </p:spPr>
        <p:txBody>
          <a:bodyPr anchor="ctr">
            <a:normAutofit/>
          </a:bodyPr>
          <a:lstStyle/>
          <a:p>
            <a:r>
              <a:rPr lang="en-GB" sz="4000">
                <a:latin typeface="3ds" panose="02000503020000020004"/>
                <a:cs typeface="Arial" panose="020B0604020202020204" pitchFamily="34" charset="0"/>
              </a:rPr>
              <a:t>contents</a:t>
            </a:r>
            <a:endParaRPr lang="en-US" sz="4000">
              <a:latin typeface="3ds" panose="02000503020000020004"/>
            </a:endParaRPr>
          </a:p>
        </p:txBody>
      </p:sp>
      <p:sp>
        <p:nvSpPr>
          <p:cNvPr id="3" name="Content Placeholder 2">
            <a:extLst>
              <a:ext uri="{FF2B5EF4-FFF2-40B4-BE49-F238E27FC236}">
                <a16:creationId xmlns:a16="http://schemas.microsoft.com/office/drawing/2014/main" xmlns="" id="{C9FE92F0-09B8-F0A5-E610-FFE8AA72AFFF}"/>
              </a:ext>
            </a:extLst>
          </p:cNvPr>
          <p:cNvSpPr>
            <a:spLocks noGrp="1"/>
          </p:cNvSpPr>
          <p:nvPr>
            <p:ph idx="1"/>
          </p:nvPr>
        </p:nvSpPr>
        <p:spPr>
          <a:xfrm>
            <a:off x="761800" y="2470244"/>
            <a:ext cx="5334197" cy="3769835"/>
          </a:xfrm>
        </p:spPr>
        <p:txBody>
          <a:bodyPr anchor="ctr">
            <a:normAutofit/>
          </a:bodyPr>
          <a:lstStyle/>
          <a:p>
            <a:pPr>
              <a:buFont typeface="Wingdings" panose="05000000000000000000" pitchFamily="2" charset="2"/>
              <a:buChar char="q"/>
            </a:pPr>
            <a:r>
              <a:rPr lang="en-US" sz="1700" dirty="0">
                <a:latin typeface="3ds" panose="02000503020000020004"/>
              </a:rPr>
              <a:t>Introduction </a:t>
            </a:r>
          </a:p>
          <a:p>
            <a:pPr>
              <a:buFont typeface="Wingdings" panose="05000000000000000000" pitchFamily="2" charset="2"/>
              <a:buChar char="q"/>
            </a:pPr>
            <a:r>
              <a:rPr lang="en-US" sz="1700" dirty="0">
                <a:latin typeface="3ds" panose="02000503020000020004"/>
              </a:rPr>
              <a:t>Project Justification</a:t>
            </a:r>
            <a:endParaRPr lang="en-GB" sz="1700" dirty="0">
              <a:latin typeface="3ds" panose="02000503020000020004"/>
            </a:endParaRPr>
          </a:p>
          <a:p>
            <a:pPr>
              <a:buFont typeface="Wingdings" panose="05000000000000000000" pitchFamily="2" charset="2"/>
              <a:buChar char="q"/>
            </a:pPr>
            <a:r>
              <a:rPr lang="en-GB" sz="1700" dirty="0">
                <a:latin typeface="3ds" panose="02000503020000020004"/>
              </a:rPr>
              <a:t>Project Plan</a:t>
            </a:r>
          </a:p>
          <a:p>
            <a:pPr>
              <a:buFont typeface="Wingdings" panose="05000000000000000000" pitchFamily="2" charset="2"/>
              <a:buChar char="q"/>
            </a:pPr>
            <a:r>
              <a:rPr lang="en-GB" sz="1700" dirty="0">
                <a:latin typeface="3ds" panose="02000503020000020004"/>
              </a:rPr>
              <a:t>Investment Appraisal </a:t>
            </a:r>
          </a:p>
          <a:p>
            <a:pPr>
              <a:buFont typeface="Wingdings" panose="05000000000000000000" pitchFamily="2" charset="2"/>
              <a:buChar char="q"/>
            </a:pPr>
            <a:r>
              <a:rPr lang="en-US" sz="1700" dirty="0">
                <a:latin typeface="3ds" panose="02000503020000020004"/>
              </a:rPr>
              <a:t>Sustainability and Innovation</a:t>
            </a:r>
          </a:p>
          <a:p>
            <a:pPr>
              <a:buFont typeface="Wingdings" panose="05000000000000000000" pitchFamily="2" charset="2"/>
              <a:buChar char="q"/>
            </a:pPr>
            <a:r>
              <a:rPr lang="en-US" sz="1700" dirty="0">
                <a:latin typeface="3ds" panose="02000503020000020004"/>
              </a:rPr>
              <a:t>Benefit and Dis-benefit</a:t>
            </a:r>
            <a:endParaRPr lang="en-GB" sz="1700" dirty="0">
              <a:latin typeface="3ds" panose="02000503020000020004"/>
            </a:endParaRPr>
          </a:p>
          <a:p>
            <a:pPr>
              <a:buFont typeface="Wingdings" panose="05000000000000000000" pitchFamily="2" charset="2"/>
              <a:buChar char="q"/>
            </a:pPr>
            <a:r>
              <a:rPr lang="en-GB" sz="1700" dirty="0">
                <a:latin typeface="3ds" panose="02000503020000020004"/>
              </a:rPr>
              <a:t>Risk Management Strategy</a:t>
            </a:r>
          </a:p>
          <a:p>
            <a:pPr>
              <a:buFont typeface="Wingdings" panose="05000000000000000000" pitchFamily="2" charset="2"/>
              <a:buChar char="q"/>
            </a:pPr>
            <a:r>
              <a:rPr lang="en-GB" sz="1700" dirty="0">
                <a:latin typeface="3ds" panose="02000503020000020004"/>
              </a:rPr>
              <a:t>Quality Management Strategy </a:t>
            </a:r>
          </a:p>
          <a:p>
            <a:pPr>
              <a:buFont typeface="Wingdings" panose="05000000000000000000" pitchFamily="2" charset="2"/>
              <a:buChar char="q"/>
            </a:pPr>
            <a:r>
              <a:rPr lang="en-GB" sz="1700" dirty="0">
                <a:latin typeface="3ds" panose="02000503020000020004"/>
              </a:rPr>
              <a:t>Communication Management Strategy</a:t>
            </a:r>
          </a:p>
          <a:p>
            <a:pPr>
              <a:buFont typeface="Wingdings" panose="05000000000000000000" pitchFamily="2" charset="2"/>
              <a:buChar char="q"/>
            </a:pPr>
            <a:r>
              <a:rPr lang="en-US" sz="1700" dirty="0">
                <a:latin typeface="3ds" panose="02000503020000020004"/>
              </a:rPr>
              <a:t>Conclusion</a:t>
            </a:r>
          </a:p>
          <a:p>
            <a:endParaRPr lang="en-US" sz="1700" dirty="0"/>
          </a:p>
        </p:txBody>
      </p:sp>
      <p:pic>
        <p:nvPicPr>
          <p:cNvPr id="14" name="Picture 13" descr="White bulbs with a yellow one standing out">
            <a:extLst>
              <a:ext uri="{FF2B5EF4-FFF2-40B4-BE49-F238E27FC236}">
                <a16:creationId xmlns:a16="http://schemas.microsoft.com/office/drawing/2014/main" xmlns="" id="{79FD7AAA-D6F3-26B5-8D11-F2E49F34D47E}"/>
              </a:ext>
            </a:extLst>
          </p:cNvPr>
          <p:cNvPicPr>
            <a:picLocks noChangeAspect="1"/>
          </p:cNvPicPr>
          <p:nvPr/>
        </p:nvPicPr>
        <p:blipFill rotWithShape="1">
          <a:blip r:embed="rId2"/>
          <a:srcRect l="16146" r="320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0210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BAF154-0389-8681-E885-055FDAFC453E}"/>
              </a:ext>
            </a:extLst>
          </p:cNvPr>
          <p:cNvSpPr>
            <a:spLocks noGrp="1"/>
          </p:cNvSpPr>
          <p:nvPr>
            <p:ph type="title"/>
          </p:nvPr>
        </p:nvSpPr>
        <p:spPr>
          <a:xfrm>
            <a:off x="686834" y="1153572"/>
            <a:ext cx="3200400" cy="4461163"/>
          </a:xfrm>
        </p:spPr>
        <p:txBody>
          <a:bodyPr>
            <a:normAutofit/>
          </a:bodyPr>
          <a:lstStyle/>
          <a:p>
            <a:r>
              <a:rPr lang="en-US" sz="4100" b="1" i="0">
                <a:solidFill>
                  <a:srgbClr val="FFFFFF"/>
                </a:solidFill>
                <a:latin typeface="Times New Roman" panose="02020603050405020304" pitchFamily="18" charset="0"/>
                <a:cs typeface="Times New Roman" panose="02020603050405020304" pitchFamily="18" charset="0"/>
              </a:rPr>
              <a:t>Introduction </a:t>
            </a:r>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xmlns="" id="{6A2B27AC-EB62-3C67-DD0A-BCC66CB6D585}"/>
              </a:ext>
            </a:extLst>
          </p:cNvPr>
          <p:cNvSpPr>
            <a:spLocks noGrp="1"/>
          </p:cNvSpPr>
          <p:nvPr>
            <p:ph idx="1"/>
          </p:nvPr>
        </p:nvSpPr>
        <p:spPr>
          <a:xfrm>
            <a:off x="4447308" y="591344"/>
            <a:ext cx="6906491" cy="5585619"/>
          </a:xfrm>
        </p:spPr>
        <p:txBody>
          <a:bodyPr anchor="ctr">
            <a:normAutofit/>
          </a:bodyPr>
          <a:lstStyle/>
          <a:p>
            <a:r>
              <a:rPr lang="en-US" sz="1800" b="1" dirty="0"/>
              <a:t>Paper Recycling Revolution: A Sustainable Initiative for Our University</a:t>
            </a:r>
          </a:p>
          <a:p>
            <a:r>
              <a:rPr lang="en-US" sz="1800" b="1" i="0" dirty="0">
                <a:effectLst/>
                <a:highlight>
                  <a:srgbClr val="FFFFFF"/>
                </a:highlight>
                <a:latin typeface="Söhne"/>
              </a:rPr>
              <a:t>Waterside Campus Budget</a:t>
            </a:r>
            <a:r>
              <a:rPr lang="en-US" sz="1800" b="0" i="0" dirty="0">
                <a:effectLst/>
                <a:highlight>
                  <a:srgbClr val="FFFFFF"/>
                </a:highlight>
                <a:latin typeface="Söhne"/>
              </a:rPr>
              <a:t>: £250,000 </a:t>
            </a:r>
          </a:p>
          <a:p>
            <a:r>
              <a:rPr lang="en-US" sz="1800" b="1" i="0" dirty="0">
                <a:effectLst/>
                <a:highlight>
                  <a:srgbClr val="FFFFFF"/>
                </a:highlight>
                <a:latin typeface="Söhne"/>
              </a:rPr>
              <a:t>Timeline</a:t>
            </a:r>
            <a:r>
              <a:rPr lang="en-US" sz="1800" b="0" i="0" dirty="0">
                <a:effectLst/>
                <a:highlight>
                  <a:srgbClr val="FFFFFF"/>
                </a:highlight>
                <a:latin typeface="Söhne"/>
              </a:rPr>
              <a:t>: June to December 2024</a:t>
            </a:r>
          </a:p>
          <a:p>
            <a:r>
              <a:rPr lang="en-US" sz="1800" b="0" i="0" dirty="0">
                <a:effectLst/>
                <a:highlight>
                  <a:srgbClr val="FFFFFF"/>
                </a:highlight>
                <a:latin typeface="Söhne"/>
              </a:rPr>
              <a:t> </a:t>
            </a:r>
            <a:r>
              <a:rPr lang="en-US" sz="1800" b="1" i="0" dirty="0">
                <a:effectLst/>
                <a:highlight>
                  <a:srgbClr val="FFFFFF"/>
                </a:highlight>
                <a:latin typeface="Söhne"/>
              </a:rPr>
              <a:t>Objective</a:t>
            </a:r>
            <a:r>
              <a:rPr lang="en-US" sz="1800" b="0" i="0" dirty="0">
                <a:effectLst/>
                <a:highlight>
                  <a:srgbClr val="FFFFFF"/>
                </a:highlight>
                <a:latin typeface="Söhne"/>
              </a:rPr>
              <a:t>: Implementing an Efficient Paper Recycling Project</a:t>
            </a:r>
          </a:p>
          <a:p>
            <a:r>
              <a:rPr lang="en-US" sz="1800" b="1" i="0" dirty="0">
                <a:effectLst/>
                <a:highlight>
                  <a:srgbClr val="FFFFFF"/>
                </a:highlight>
                <a:latin typeface="Söhne"/>
              </a:rPr>
              <a:t> Capacity</a:t>
            </a:r>
            <a:r>
              <a:rPr lang="en-US" sz="1800" b="0" i="0" dirty="0">
                <a:effectLst/>
                <a:highlight>
                  <a:srgbClr val="FFFFFF"/>
                </a:highlight>
                <a:latin typeface="Söhne"/>
              </a:rPr>
              <a:t>: Designed to Process Paper Waste from University and Community Alignment with </a:t>
            </a:r>
            <a:r>
              <a:rPr lang="en-US" sz="1800" b="0" i="0" dirty="0" err="1">
                <a:effectLst/>
                <a:highlight>
                  <a:srgbClr val="FFFFFF"/>
                </a:highlight>
                <a:latin typeface="Söhne"/>
              </a:rPr>
              <a:t>Changemaker</a:t>
            </a:r>
            <a:endParaRPr lang="en-US" sz="1800" b="0" i="0" dirty="0">
              <a:effectLst/>
              <a:highlight>
                <a:srgbClr val="FFFFFF"/>
              </a:highlight>
              <a:latin typeface="Söhne"/>
            </a:endParaRPr>
          </a:p>
          <a:p>
            <a:r>
              <a:rPr lang="en-US" sz="1800" b="0" i="0" dirty="0">
                <a:effectLst/>
                <a:highlight>
                  <a:srgbClr val="FFFFFF"/>
                </a:highlight>
                <a:latin typeface="Söhne"/>
              </a:rPr>
              <a:t> Principle: Integrating Social Innovation and Sustainability </a:t>
            </a:r>
          </a:p>
          <a:p>
            <a:r>
              <a:rPr lang="en-US" sz="1800" b="1" i="0" dirty="0">
                <a:effectLst/>
                <a:highlight>
                  <a:srgbClr val="FFFFFF"/>
                </a:highlight>
                <a:latin typeface="Söhne"/>
              </a:rPr>
              <a:t>Quality Standards and Design Requirements:</a:t>
            </a:r>
          </a:p>
          <a:p>
            <a:r>
              <a:rPr lang="en-US" sz="1800" b="0" i="0" dirty="0">
                <a:effectLst/>
                <a:highlight>
                  <a:srgbClr val="FFFFFF"/>
                </a:highlight>
                <a:latin typeface="Söhne"/>
              </a:rPr>
              <a:t> Compliance with Environmental Regulations and Safety Standards</a:t>
            </a:r>
          </a:p>
          <a:p>
            <a:pPr>
              <a:buFont typeface="Arial" panose="020B0604020202020204" pitchFamily="34" charset="0"/>
              <a:buChar char="•"/>
            </a:pPr>
            <a:r>
              <a:rPr lang="en-US" sz="1800" b="0" i="0" dirty="0">
                <a:effectLst/>
                <a:highlight>
                  <a:srgbClr val="FFFFFF"/>
                </a:highlight>
                <a:latin typeface="Söhne"/>
              </a:rPr>
              <a:t>Integration of Innovative Recycling Technologies</a:t>
            </a:r>
          </a:p>
          <a:p>
            <a:pPr>
              <a:buFont typeface="Arial" panose="020B0604020202020204" pitchFamily="34" charset="0"/>
              <a:buChar char="•"/>
            </a:pPr>
            <a:r>
              <a:rPr lang="en-US" sz="1800" b="0" i="0" dirty="0">
                <a:effectLst/>
                <a:highlight>
                  <a:srgbClr val="FFFFFF"/>
                </a:highlight>
                <a:latin typeface="Söhne"/>
              </a:rPr>
              <a:t>Modular Structure for Scalability and Adaptation</a:t>
            </a:r>
          </a:p>
          <a:p>
            <a:pPr>
              <a:buFont typeface="Arial" panose="020B0604020202020204" pitchFamily="34" charset="0"/>
              <a:buChar char="•"/>
            </a:pPr>
            <a:r>
              <a:rPr lang="en-US" sz="1800" b="1" i="0" dirty="0">
                <a:effectLst/>
                <a:highlight>
                  <a:srgbClr val="FFFFFF"/>
                </a:highlight>
                <a:latin typeface="Söhne"/>
              </a:rPr>
              <a:t>Value for Money</a:t>
            </a:r>
            <a:r>
              <a:rPr lang="en-US" sz="1800" b="0" i="0" dirty="0">
                <a:effectLst/>
                <a:highlight>
                  <a:srgbClr val="FFFFFF"/>
                </a:highlight>
                <a:latin typeface="Söhne"/>
              </a:rPr>
              <a:t>: Resource Optimization for Cost-Effectiveness </a:t>
            </a:r>
          </a:p>
          <a:p>
            <a:pPr>
              <a:buFont typeface="Arial" panose="020B0604020202020204" pitchFamily="34" charset="0"/>
              <a:buChar char="•"/>
            </a:pPr>
            <a:r>
              <a:rPr lang="en-US" sz="1800" b="1" i="0" dirty="0">
                <a:effectLst/>
                <a:highlight>
                  <a:srgbClr val="FFFFFF"/>
                </a:highlight>
                <a:latin typeface="Söhne"/>
              </a:rPr>
              <a:t>Sustainability</a:t>
            </a:r>
            <a:r>
              <a:rPr lang="en-US" sz="1800" b="0" i="0" dirty="0">
                <a:effectLst/>
                <a:highlight>
                  <a:srgbClr val="FFFFFF"/>
                </a:highlight>
                <a:latin typeface="Söhne"/>
              </a:rPr>
              <a:t>: Promoting Eco-Friendly Practices for Resource Conservation</a:t>
            </a:r>
          </a:p>
          <a:p>
            <a:endParaRPr lang="en-US" sz="1800" dirty="0"/>
          </a:p>
        </p:txBody>
      </p:sp>
    </p:spTree>
    <p:extLst>
      <p:ext uri="{BB962C8B-B14F-4D97-AF65-F5344CB8AC3E}">
        <p14:creationId xmlns:p14="http://schemas.microsoft.com/office/powerpoint/2010/main" val="175167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E2B703B-46F9-481A-A605-82E2A828C4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xmlns="" id="{E83344BF-FC7D-C6EB-6C31-7CA8D829730D}"/>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Paper recycling </a:t>
            </a:r>
          </a:p>
        </p:txBody>
      </p:sp>
      <p:sp>
        <p:nvSpPr>
          <p:cNvPr id="18" name="Rectangle: Rounded Corners 17">
            <a:extLst>
              <a:ext uri="{FF2B5EF4-FFF2-40B4-BE49-F238E27FC236}">
                <a16:creationId xmlns:a16="http://schemas.microsoft.com/office/drawing/2014/main" xmlns="" id="{F13BE4D7-0C3D-4906-B230-A1C5B4665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xmlns="" id="{E6D6720A-E731-24F6-4FB9-BBC5F70EE0E0}"/>
              </a:ext>
            </a:extLst>
          </p:cNvPr>
          <p:cNvSpPr>
            <a:spLocks/>
          </p:cNvSpPr>
          <p:nvPr/>
        </p:nvSpPr>
        <p:spPr>
          <a:xfrm>
            <a:off x="1021482" y="1800911"/>
            <a:ext cx="4977991" cy="482630"/>
          </a:xfrm>
          <a:prstGeom prst="rect">
            <a:avLst/>
          </a:prstGeom>
        </p:spPr>
        <p:txBody>
          <a:bodyPr/>
          <a:lstStyle/>
          <a:p>
            <a:pPr defTabSz="877824">
              <a:spcAft>
                <a:spcPts val="600"/>
              </a:spcAft>
            </a:pPr>
            <a:r>
              <a:rPr lang="en-US" sz="1728" dirty="0"/>
              <a:t>T</a:t>
            </a:r>
            <a:r>
              <a:rPr lang="en-US" sz="1728" kern="1200" dirty="0">
                <a:solidFill>
                  <a:schemeClr val="tx1"/>
                </a:solidFill>
                <a:latin typeface="+mn-lt"/>
                <a:ea typeface="+mn-ea"/>
                <a:cs typeface="+mn-cs"/>
              </a:rPr>
              <a:t>raditional method </a:t>
            </a:r>
            <a:endParaRPr lang="en-US" dirty="0"/>
          </a:p>
        </p:txBody>
      </p:sp>
      <p:pic>
        <p:nvPicPr>
          <p:cNvPr id="11" name="Content Placeholder 10">
            <a:extLst>
              <a:ext uri="{FF2B5EF4-FFF2-40B4-BE49-F238E27FC236}">
                <a16:creationId xmlns:a16="http://schemas.microsoft.com/office/drawing/2014/main" xmlns="" id="{BE6E8447-C4EA-B42E-CC64-C99EFAD9BB56}"/>
              </a:ext>
            </a:extLst>
          </p:cNvPr>
          <p:cNvPicPr>
            <a:picLocks noChangeAspect="1"/>
          </p:cNvPicPr>
          <p:nvPr/>
        </p:nvPicPr>
        <p:blipFill>
          <a:blip r:embed="rId2"/>
          <a:stretch>
            <a:fillRect/>
          </a:stretch>
        </p:blipFill>
        <p:spPr>
          <a:xfrm>
            <a:off x="1203809" y="2596102"/>
            <a:ext cx="4449396" cy="3556147"/>
          </a:xfrm>
          <a:prstGeom prst="rect">
            <a:avLst/>
          </a:prstGeom>
        </p:spPr>
      </p:pic>
      <p:sp>
        <p:nvSpPr>
          <p:cNvPr id="10" name="Text Placeholder 9">
            <a:extLst>
              <a:ext uri="{FF2B5EF4-FFF2-40B4-BE49-F238E27FC236}">
                <a16:creationId xmlns:a16="http://schemas.microsoft.com/office/drawing/2014/main" xmlns="" id="{AFCD3054-D8F8-1BA4-B4BE-A13BC6BA3E24}"/>
              </a:ext>
            </a:extLst>
          </p:cNvPr>
          <p:cNvSpPr>
            <a:spLocks/>
          </p:cNvSpPr>
          <p:nvPr/>
        </p:nvSpPr>
        <p:spPr>
          <a:xfrm>
            <a:off x="6168011" y="1800911"/>
            <a:ext cx="5002507" cy="482630"/>
          </a:xfrm>
          <a:prstGeom prst="rect">
            <a:avLst/>
          </a:prstGeom>
        </p:spPr>
        <p:txBody>
          <a:bodyPr/>
          <a:lstStyle/>
          <a:p>
            <a:pPr defTabSz="877824">
              <a:spcAft>
                <a:spcPts val="600"/>
              </a:spcAft>
            </a:pPr>
            <a:r>
              <a:rPr lang="en-US" sz="1728" dirty="0"/>
              <a:t>U</a:t>
            </a:r>
            <a:r>
              <a:rPr lang="en-US" sz="1728" kern="1200" dirty="0">
                <a:solidFill>
                  <a:schemeClr val="tx1"/>
                </a:solidFill>
                <a:latin typeface="+mn-lt"/>
                <a:ea typeface="+mn-ea"/>
                <a:cs typeface="+mn-cs"/>
              </a:rPr>
              <a:t>sing technology </a:t>
            </a:r>
            <a:endParaRPr lang="en-US" dirty="0"/>
          </a:p>
        </p:txBody>
      </p:sp>
      <p:pic>
        <p:nvPicPr>
          <p:cNvPr id="7" name="Content Placeholder 6">
            <a:extLst>
              <a:ext uri="{FF2B5EF4-FFF2-40B4-BE49-F238E27FC236}">
                <a16:creationId xmlns:a16="http://schemas.microsoft.com/office/drawing/2014/main" xmlns="" id="{479EB568-4685-2F06-63F8-C04CEB56A190}"/>
              </a:ext>
            </a:extLst>
          </p:cNvPr>
          <p:cNvPicPr>
            <a:picLocks noChangeAspect="1"/>
          </p:cNvPicPr>
          <p:nvPr/>
        </p:nvPicPr>
        <p:blipFill>
          <a:blip r:embed="rId3"/>
          <a:stretch>
            <a:fillRect/>
          </a:stretch>
        </p:blipFill>
        <p:spPr>
          <a:xfrm>
            <a:off x="6282964" y="2596102"/>
            <a:ext cx="4772600" cy="3556147"/>
          </a:xfrm>
          <a:prstGeom prst="rect">
            <a:avLst/>
          </a:prstGeom>
        </p:spPr>
      </p:pic>
    </p:spTree>
    <p:extLst>
      <p:ext uri="{BB962C8B-B14F-4D97-AF65-F5344CB8AC3E}">
        <p14:creationId xmlns:p14="http://schemas.microsoft.com/office/powerpoint/2010/main" val="390929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C103E287-092D-CB08-B441-4A00FE4EED9D}"/>
              </a:ext>
            </a:extLst>
          </p:cNvPr>
          <p:cNvSpPr>
            <a:spLocks noGrp="1"/>
          </p:cNvSpPr>
          <p:nvPr>
            <p:ph type="title"/>
          </p:nvPr>
        </p:nvSpPr>
        <p:spPr>
          <a:xfrm>
            <a:off x="4553733" y="548464"/>
            <a:ext cx="6798541" cy="604061"/>
          </a:xfrm>
        </p:spPr>
        <p:txBody>
          <a:bodyPr anchor="b">
            <a:normAutofit fontScale="90000"/>
          </a:bodyPr>
          <a:lstStyle/>
          <a:p>
            <a:r>
              <a:rPr lang="en-US" sz="4000" dirty="0">
                <a:latin typeface="3ds" panose="02000503020000020004"/>
              </a:rPr>
              <a:t>Project Justification</a:t>
            </a:r>
            <a:endParaRPr lang="en-US" sz="4000" dirty="0"/>
          </a:p>
        </p:txBody>
      </p:sp>
      <p:pic>
        <p:nvPicPr>
          <p:cNvPr id="10" name="Picture 9" descr="Colourful flower pattern">
            <a:extLst>
              <a:ext uri="{FF2B5EF4-FFF2-40B4-BE49-F238E27FC236}">
                <a16:creationId xmlns:a16="http://schemas.microsoft.com/office/drawing/2014/main" xmlns="" id="{85C71361-F738-5A51-FEE6-2FF35CC898D6}"/>
              </a:ext>
            </a:extLst>
          </p:cNvPr>
          <p:cNvPicPr>
            <a:picLocks noChangeAspect="1"/>
          </p:cNvPicPr>
          <p:nvPr/>
        </p:nvPicPr>
        <p:blipFill rotWithShape="1">
          <a:blip r:embed="rId2"/>
          <a:srcRect l="35930" r="23224" b="-1"/>
          <a:stretch/>
        </p:blipFill>
        <p:spPr>
          <a:xfrm>
            <a:off x="1" y="10"/>
            <a:ext cx="4196496" cy="6857990"/>
          </a:xfrm>
          <a:prstGeom prst="rect">
            <a:avLst/>
          </a:prstGeom>
          <a:effectLst/>
        </p:spPr>
      </p:pic>
      <p:sp>
        <p:nvSpPr>
          <p:cNvPr id="8" name="Content Placeholder 7">
            <a:extLst>
              <a:ext uri="{FF2B5EF4-FFF2-40B4-BE49-F238E27FC236}">
                <a16:creationId xmlns:a16="http://schemas.microsoft.com/office/drawing/2014/main" xmlns="" id="{19F3D26F-38F8-8FE1-AE28-323A5B1232FF}"/>
              </a:ext>
            </a:extLst>
          </p:cNvPr>
          <p:cNvSpPr>
            <a:spLocks noGrp="1"/>
          </p:cNvSpPr>
          <p:nvPr>
            <p:ph idx="1"/>
          </p:nvPr>
        </p:nvSpPr>
        <p:spPr>
          <a:xfrm>
            <a:off x="4553734" y="1276350"/>
            <a:ext cx="7638266" cy="4838697"/>
          </a:xfrm>
        </p:spPr>
        <p:txBody>
          <a:bodyPr>
            <a:normAutofit fontScale="92500" lnSpcReduction="10000"/>
          </a:bodyPr>
          <a:lstStyle/>
          <a:p>
            <a:pPr>
              <a:buFont typeface="Arial" panose="020B0604020202020204" pitchFamily="34" charset="0"/>
              <a:buChar char="•"/>
            </a:pPr>
            <a:r>
              <a:rPr lang="en-US" sz="1600" b="1" dirty="0"/>
              <a:t>Challenge:</a:t>
            </a:r>
            <a:r>
              <a:rPr lang="en-US" sz="1600" dirty="0"/>
              <a:t> Growing paper waste burdens landfills and strains the environment. Universities are major contributors.</a:t>
            </a:r>
          </a:p>
          <a:p>
            <a:pPr>
              <a:buFont typeface="Arial" panose="020B0604020202020204" pitchFamily="34" charset="0"/>
              <a:buChar char="•"/>
            </a:pPr>
            <a:r>
              <a:rPr lang="en-US" sz="1600" b="1" dirty="0"/>
              <a:t>Solution:</a:t>
            </a:r>
            <a:r>
              <a:rPr lang="en-US" sz="1600" dirty="0"/>
              <a:t> Establish a small-scale paper recycling plant on campus.</a:t>
            </a:r>
          </a:p>
          <a:p>
            <a:pPr>
              <a:buFont typeface="Arial" panose="020B0604020202020204" pitchFamily="34" charset="0"/>
              <a:buChar char="•"/>
            </a:pPr>
            <a:r>
              <a:rPr lang="en-US" sz="1600" b="1" dirty="0"/>
              <a:t>Impact:</a:t>
            </a:r>
            <a:r>
              <a:rPr lang="en-US" sz="1600" dirty="0"/>
              <a:t> </a:t>
            </a:r>
          </a:p>
          <a:p>
            <a:pPr marL="742950" lvl="1" indent="-285750">
              <a:buFont typeface="Arial" panose="020B0604020202020204" pitchFamily="34" charset="0"/>
              <a:buChar char="•"/>
            </a:pPr>
            <a:r>
              <a:rPr lang="en-US" sz="1600" dirty="0"/>
              <a:t>Reduce paper waste and environmental footprint.</a:t>
            </a:r>
          </a:p>
          <a:p>
            <a:pPr marL="742950" lvl="1" indent="-285750">
              <a:buFont typeface="Arial" panose="020B0604020202020204" pitchFamily="34" charset="0"/>
              <a:buChar char="•"/>
            </a:pPr>
            <a:r>
              <a:rPr lang="en-US" sz="1600" dirty="0"/>
              <a:t>Utilize traditional, sustainable paper recycling methods.</a:t>
            </a:r>
          </a:p>
          <a:p>
            <a:pPr marL="742950" lvl="1" indent="-285750">
              <a:buFont typeface="Arial" panose="020B0604020202020204" pitchFamily="34" charset="0"/>
              <a:buChar char="•"/>
            </a:pPr>
            <a:r>
              <a:rPr lang="en-US" sz="1600" dirty="0"/>
              <a:t>Create innovative, beautiful paper products for writing and artistic endeavors.</a:t>
            </a:r>
          </a:p>
          <a:p>
            <a:pPr>
              <a:buFont typeface="Arial" panose="020B0604020202020204" pitchFamily="34" charset="0"/>
              <a:buChar char="•"/>
            </a:pPr>
            <a:r>
              <a:rPr lang="en-US" sz="1600" b="1" dirty="0"/>
              <a:t>Outcome:</a:t>
            </a:r>
            <a:r>
              <a:rPr lang="en-US" sz="1600" dirty="0"/>
              <a:t> A university community embracing sustainability and unleashing creativity through paper.</a:t>
            </a:r>
          </a:p>
          <a:p>
            <a:pPr>
              <a:buFont typeface="Arial" panose="020B0604020202020204" pitchFamily="34" charset="0"/>
              <a:buChar char="•"/>
            </a:pPr>
            <a:r>
              <a:rPr lang="en-US" sz="1600" b="1" dirty="0"/>
              <a:t>Option 1: </a:t>
            </a:r>
            <a:r>
              <a:rPr lang="en-US" sz="1600" dirty="0"/>
              <a:t>Paper recycling using traditional method</a:t>
            </a:r>
          </a:p>
          <a:p>
            <a:pPr>
              <a:buFont typeface="Arial" panose="020B0604020202020204" pitchFamily="34" charset="0"/>
              <a:buChar char="•"/>
            </a:pPr>
            <a:r>
              <a:rPr lang="en-US" sz="1600" b="1" dirty="0"/>
              <a:t>Option 2: </a:t>
            </a:r>
            <a:r>
              <a:rPr lang="en-US" sz="1600" dirty="0"/>
              <a:t>Paper recycling using Technology </a:t>
            </a:r>
          </a:p>
          <a:p>
            <a:pPr>
              <a:buFont typeface="Arial" panose="020B0604020202020204" pitchFamily="34" charset="0"/>
              <a:buChar char="•"/>
            </a:pPr>
            <a:r>
              <a:rPr lang="en-US" sz="1600" b="1" dirty="0"/>
              <a:t>Financial Cost </a:t>
            </a:r>
          </a:p>
          <a:p>
            <a:pPr>
              <a:buFont typeface="Arial" panose="020B0604020202020204" pitchFamily="34" charset="0"/>
              <a:buChar char="•"/>
            </a:pPr>
            <a:r>
              <a:rPr lang="en-US" sz="1600" dirty="0"/>
              <a:t>Option1: Cost £2.4 MM  	Payback 4.02 years 	ARR of 19.18% </a:t>
            </a:r>
          </a:p>
          <a:p>
            <a:pPr>
              <a:buFont typeface="Arial" panose="020B0604020202020204" pitchFamily="34" charset="0"/>
              <a:buChar char="•"/>
            </a:pPr>
            <a:r>
              <a:rPr lang="en-US" sz="1600" dirty="0"/>
              <a:t>Option 2: Cost £2.6 MM	Payback 3.12 years 	ARR of 20.39%</a:t>
            </a:r>
          </a:p>
          <a:p>
            <a:endParaRPr lang="en-US" sz="1600" dirty="0"/>
          </a:p>
        </p:txBody>
      </p:sp>
    </p:spTree>
    <p:extLst>
      <p:ext uri="{BB962C8B-B14F-4D97-AF65-F5344CB8AC3E}">
        <p14:creationId xmlns:p14="http://schemas.microsoft.com/office/powerpoint/2010/main" val="370862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111C1E6-0CA4-9B36-3149-1DEF96E2EA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Layout </a:t>
            </a:r>
          </a:p>
        </p:txBody>
      </p:sp>
      <p:pic>
        <p:nvPicPr>
          <p:cNvPr id="4" name="Content Placeholder 3">
            <a:extLst>
              <a:ext uri="{FF2B5EF4-FFF2-40B4-BE49-F238E27FC236}">
                <a16:creationId xmlns:a16="http://schemas.microsoft.com/office/drawing/2014/main" xmlns="" id="{8C884789-1986-B06D-6EDF-A3165EDB0056}"/>
              </a:ext>
            </a:extLst>
          </p:cNvPr>
          <p:cNvPicPr>
            <a:picLocks noGrp="1" noChangeAspect="1"/>
          </p:cNvPicPr>
          <p:nvPr>
            <p:ph idx="1"/>
          </p:nvPr>
        </p:nvPicPr>
        <p:blipFill>
          <a:blip r:embed="rId2"/>
          <a:stretch>
            <a:fillRect/>
          </a:stretch>
        </p:blipFill>
        <p:spPr>
          <a:xfrm>
            <a:off x="4777316" y="868122"/>
            <a:ext cx="6780700" cy="5119427"/>
          </a:xfrm>
          <a:prstGeom prst="rect">
            <a:avLst/>
          </a:prstGeom>
        </p:spPr>
      </p:pic>
    </p:spTree>
    <p:extLst>
      <p:ext uri="{BB962C8B-B14F-4D97-AF65-F5344CB8AC3E}">
        <p14:creationId xmlns:p14="http://schemas.microsoft.com/office/powerpoint/2010/main" val="280133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277F3F-457A-DE40-A9BD-DEA2FEAD964C}"/>
              </a:ext>
            </a:extLst>
          </p:cNvPr>
          <p:cNvSpPr>
            <a:spLocks noGrp="1"/>
          </p:cNvSpPr>
          <p:nvPr>
            <p:ph type="title"/>
          </p:nvPr>
        </p:nvSpPr>
        <p:spPr/>
        <p:txBody>
          <a:bodyPr/>
          <a:lstStyle/>
          <a:p>
            <a:r>
              <a:rPr lang="en-GB" sz="4400" dirty="0">
                <a:latin typeface="3ds" panose="02000503020000020004"/>
              </a:rPr>
              <a:t>Project Plan</a:t>
            </a:r>
            <a:endParaRPr lang="en-US" dirty="0"/>
          </a:p>
        </p:txBody>
      </p:sp>
      <p:graphicFrame>
        <p:nvGraphicFramePr>
          <p:cNvPr id="4" name="Content Placeholder 3">
            <a:extLst>
              <a:ext uri="{FF2B5EF4-FFF2-40B4-BE49-F238E27FC236}">
                <a16:creationId xmlns:a16="http://schemas.microsoft.com/office/drawing/2014/main" xmlns="" id="{2DEA2B86-7338-14D1-B370-DF43BB35E877}"/>
              </a:ext>
            </a:extLst>
          </p:cNvPr>
          <p:cNvGraphicFramePr>
            <a:graphicFrameLocks noGrp="1"/>
          </p:cNvGraphicFramePr>
          <p:nvPr>
            <p:ph idx="1"/>
            <p:extLst>
              <p:ext uri="{D42A27DB-BD31-4B8C-83A1-F6EECF244321}">
                <p14:modId xmlns:p14="http://schemas.microsoft.com/office/powerpoint/2010/main" val="39190928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xmlns="" id="{EA916E35-B697-EBBD-BF43-CD7DAC2C3458}"/>
              </a:ext>
            </a:extLst>
          </p:cNvPr>
          <p:cNvGraphicFramePr/>
          <p:nvPr>
            <p:extLst>
              <p:ext uri="{D42A27DB-BD31-4B8C-83A1-F6EECF244321}">
                <p14:modId xmlns:p14="http://schemas.microsoft.com/office/powerpoint/2010/main" val="387752808"/>
              </p:ext>
            </p:extLst>
          </p:nvPr>
        </p:nvGraphicFramePr>
        <p:xfrm>
          <a:off x="838200" y="2017335"/>
          <a:ext cx="10351416" cy="14116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7" name="Straight Arrow Connector 6">
            <a:extLst>
              <a:ext uri="{FF2B5EF4-FFF2-40B4-BE49-F238E27FC236}">
                <a16:creationId xmlns:a16="http://schemas.microsoft.com/office/drawing/2014/main" xmlns="" id="{292A42A4-9DDA-39C3-7793-0C0FA2AF8890}"/>
              </a:ext>
            </a:extLst>
          </p:cNvPr>
          <p:cNvCxnSpPr/>
          <p:nvPr/>
        </p:nvCxnSpPr>
        <p:spPr>
          <a:xfrm>
            <a:off x="1498862" y="3429000"/>
            <a:ext cx="0" cy="3040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BA8E98F-A033-2D98-6AA3-F7281DD3F390}"/>
              </a:ext>
            </a:extLst>
          </p:cNvPr>
          <p:cNvCxnSpPr/>
          <p:nvPr/>
        </p:nvCxnSpPr>
        <p:spPr>
          <a:xfrm flipH="1">
            <a:off x="3176833" y="3429000"/>
            <a:ext cx="226243" cy="3040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98774905-7F47-3348-2479-EC594A005819}"/>
              </a:ext>
            </a:extLst>
          </p:cNvPr>
          <p:cNvCxnSpPr/>
          <p:nvPr/>
        </p:nvCxnSpPr>
        <p:spPr>
          <a:xfrm>
            <a:off x="4110087" y="3355942"/>
            <a:ext cx="358218" cy="377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729043C-D679-F7A4-4BD1-8CE49DC7BB39}"/>
              </a:ext>
            </a:extLst>
          </p:cNvPr>
          <p:cNvCxnSpPr/>
          <p:nvPr/>
        </p:nvCxnSpPr>
        <p:spPr>
          <a:xfrm flipH="1">
            <a:off x="6174557" y="3355942"/>
            <a:ext cx="188536" cy="377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xmlns="" id="{7F753EF7-C812-65F6-D7BD-ED4F3FA618E1}"/>
              </a:ext>
            </a:extLst>
          </p:cNvPr>
          <p:cNvCxnSpPr/>
          <p:nvPr/>
        </p:nvCxnSpPr>
        <p:spPr>
          <a:xfrm>
            <a:off x="7362334" y="3355942"/>
            <a:ext cx="103695" cy="377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xmlns="" id="{B89652DF-F067-33EE-85D4-73EB053261DB}"/>
              </a:ext>
            </a:extLst>
          </p:cNvPr>
          <p:cNvCxnSpPr/>
          <p:nvPr/>
        </p:nvCxnSpPr>
        <p:spPr>
          <a:xfrm>
            <a:off x="8851769" y="3355942"/>
            <a:ext cx="150829" cy="377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xmlns="" id="{74401397-14EE-EA9C-2B8F-CF47E323F7F7}"/>
              </a:ext>
            </a:extLst>
          </p:cNvPr>
          <p:cNvCxnSpPr/>
          <p:nvPr/>
        </p:nvCxnSpPr>
        <p:spPr>
          <a:xfrm>
            <a:off x="10454326" y="3355942"/>
            <a:ext cx="0" cy="377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2020BAD-A40F-6715-EAFB-10B4DBE9C707}"/>
              </a:ext>
            </a:extLst>
          </p:cNvPr>
          <p:cNvSpPr txBox="1"/>
          <p:nvPr/>
        </p:nvSpPr>
        <p:spPr>
          <a:xfrm>
            <a:off x="1974195" y="4699635"/>
            <a:ext cx="8177195" cy="1754326"/>
          </a:xfrm>
          <a:prstGeom prst="rect">
            <a:avLst/>
          </a:prstGeom>
          <a:noFill/>
        </p:spPr>
        <p:txBody>
          <a:bodyPr wrap="square" rtlCol="0">
            <a:spAutoFit/>
          </a:bodyPr>
          <a:lstStyle/>
          <a:p>
            <a:r>
              <a:rPr lang="en-US" b="1" dirty="0"/>
              <a:t>Monitoring and control</a:t>
            </a:r>
            <a:endParaRPr lang="en-US" dirty="0"/>
          </a:p>
          <a:p>
            <a:r>
              <a:rPr lang="en-US" dirty="0"/>
              <a:t>Monitoring and control in project management involves overseeing progress, updating documentation, authorizing reviews, assessing stage status, reporting highlights, addressing issues and risks, and taking corrective action as needed for successful project delivery.</a:t>
            </a:r>
            <a:endParaRPr lang="en-US" b="1" dirty="0"/>
          </a:p>
        </p:txBody>
      </p:sp>
    </p:spTree>
    <p:extLst>
      <p:ext uri="{BB962C8B-B14F-4D97-AF65-F5344CB8AC3E}">
        <p14:creationId xmlns:p14="http://schemas.microsoft.com/office/powerpoint/2010/main" val="885274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846AC3-4081-1370-8B33-7A54AD5E89AD}"/>
              </a:ext>
            </a:extLst>
          </p:cNvPr>
          <p:cNvSpPr>
            <a:spLocks noGrp="1"/>
          </p:cNvSpPr>
          <p:nvPr>
            <p:ph type="title"/>
          </p:nvPr>
        </p:nvSpPr>
        <p:spPr>
          <a:xfrm>
            <a:off x="6513788" y="365125"/>
            <a:ext cx="4840010" cy="1807305"/>
          </a:xfrm>
        </p:spPr>
        <p:txBody>
          <a:bodyPr>
            <a:normAutofit fontScale="90000"/>
          </a:bodyPr>
          <a:lstStyle/>
          <a:p>
            <a:r>
              <a:rPr lang="en-US" sz="4100" dirty="0"/>
              <a:t>Sustainability and Innovation in Paper Recycling</a:t>
            </a:r>
          </a:p>
        </p:txBody>
      </p:sp>
      <p:pic>
        <p:nvPicPr>
          <p:cNvPr id="15" name="Picture 14" descr="Light bulb on green grass">
            <a:extLst>
              <a:ext uri="{FF2B5EF4-FFF2-40B4-BE49-F238E27FC236}">
                <a16:creationId xmlns:a16="http://schemas.microsoft.com/office/drawing/2014/main" xmlns="" id="{29D75DC0-5C7C-328B-89E1-B88B66B51369}"/>
              </a:ext>
            </a:extLst>
          </p:cNvPr>
          <p:cNvPicPr>
            <a:picLocks noChangeAspect="1"/>
          </p:cNvPicPr>
          <p:nvPr/>
        </p:nvPicPr>
        <p:blipFill rotWithShape="1">
          <a:blip r:embed="rId2"/>
          <a:srcRect l="26218" r="1424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40C61943-0B3D-94AD-0AB4-E6524B2EF897}"/>
              </a:ext>
            </a:extLst>
          </p:cNvPr>
          <p:cNvSpPr>
            <a:spLocks noGrp="1"/>
          </p:cNvSpPr>
          <p:nvPr>
            <p:ph idx="1"/>
          </p:nvPr>
        </p:nvSpPr>
        <p:spPr>
          <a:xfrm>
            <a:off x="6513788" y="2333296"/>
            <a:ext cx="5422572" cy="3998677"/>
          </a:xfrm>
        </p:spPr>
        <p:txBody>
          <a:bodyPr>
            <a:noAutofit/>
          </a:bodyPr>
          <a:lstStyle/>
          <a:p>
            <a:pPr marL="0" indent="0">
              <a:buNone/>
            </a:pPr>
            <a:r>
              <a:rPr lang="en-US" sz="1300" b="1" dirty="0"/>
              <a:t>Sustainability:</a:t>
            </a:r>
          </a:p>
          <a:p>
            <a:r>
              <a:rPr lang="en-US" sz="1300" b="1" dirty="0"/>
              <a:t>People: </a:t>
            </a:r>
            <a:r>
              <a:rPr lang="en-US" sz="1300" dirty="0"/>
              <a:t>Fostering awareness and engagement among individuals and communities to promote sustainable practices in paper recycling.</a:t>
            </a:r>
          </a:p>
          <a:p>
            <a:r>
              <a:rPr lang="en-US" sz="1300" b="1" dirty="0"/>
              <a:t>Planet: </a:t>
            </a:r>
            <a:r>
              <a:rPr lang="en-US" sz="1300" dirty="0"/>
              <a:t>Implementing eco-friendly processes and technologies to minimize environmental impact and preserve natural resources.</a:t>
            </a:r>
          </a:p>
          <a:p>
            <a:r>
              <a:rPr lang="en-US" sz="1300" b="1" dirty="0"/>
              <a:t>Profit: </a:t>
            </a:r>
            <a:r>
              <a:rPr lang="en-US" sz="1300" dirty="0"/>
              <a:t>Maximizing economic efficiency and value creation while ensuring the long-term viability and sustainability of paper recycling initiatives.</a:t>
            </a:r>
          </a:p>
          <a:p>
            <a:pPr marL="0" indent="0">
              <a:buNone/>
            </a:pPr>
            <a:r>
              <a:rPr lang="en-US" sz="1300" b="1" dirty="0"/>
              <a:t>Innovation:</a:t>
            </a:r>
          </a:p>
          <a:p>
            <a:r>
              <a:rPr lang="en-US" sz="1300" dirty="0"/>
              <a:t>Encourages creative solutions and novel approaches in paper recycling.</a:t>
            </a:r>
          </a:p>
          <a:p>
            <a:r>
              <a:rPr lang="en-US" sz="1300" dirty="0"/>
              <a:t>Embraces new ideas, methodologies, and technologies to improve recycling processes.</a:t>
            </a:r>
          </a:p>
          <a:p>
            <a:r>
              <a:rPr lang="en-US" sz="1300" dirty="0"/>
              <a:t>Drives continuous improvement and adaptation to evolving industry standards and environmental challenges.</a:t>
            </a:r>
          </a:p>
        </p:txBody>
      </p:sp>
    </p:spTree>
    <p:extLst>
      <p:ext uri="{BB962C8B-B14F-4D97-AF65-F5344CB8AC3E}">
        <p14:creationId xmlns:p14="http://schemas.microsoft.com/office/powerpoint/2010/main" val="22516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rolled magazines">
            <a:extLst>
              <a:ext uri="{FF2B5EF4-FFF2-40B4-BE49-F238E27FC236}">
                <a16:creationId xmlns:a16="http://schemas.microsoft.com/office/drawing/2014/main" xmlns="" id="{E4E93C6D-A393-C83B-A8AC-036C1F4ABC1D}"/>
              </a:ext>
            </a:extLst>
          </p:cNvPr>
          <p:cNvPicPr>
            <a:picLocks noChangeAspect="1"/>
          </p:cNvPicPr>
          <p:nvPr/>
        </p:nvPicPr>
        <p:blipFill rotWithShape="1">
          <a:blip r:embed="rId2"/>
          <a:srcRect l="4370" r="1512" b="-1"/>
          <a:stretch/>
        </p:blipFill>
        <p:spPr>
          <a:xfrm>
            <a:off x="2915647" y="10"/>
            <a:ext cx="9669642" cy="6857990"/>
          </a:xfrm>
          <a:prstGeom prst="rect">
            <a:avLst/>
          </a:prstGeom>
        </p:spPr>
      </p:pic>
      <p:sp>
        <p:nvSpPr>
          <p:cNvPr id="33" name="Rectangle 32">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xmlns="" id="{9FBE1A70-4F9E-47D6-79DA-5C24B456B7E6}"/>
              </a:ext>
            </a:extLst>
          </p:cNvPr>
          <p:cNvSpPr txBox="1"/>
          <p:nvPr/>
        </p:nvSpPr>
        <p:spPr>
          <a:xfrm>
            <a:off x="838200" y="365125"/>
            <a:ext cx="4962832"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Benefits and Disbenefits - Traditional method</a:t>
            </a:r>
          </a:p>
        </p:txBody>
      </p:sp>
      <p:sp>
        <p:nvSpPr>
          <p:cNvPr id="3" name="TextBox 2">
            <a:extLst>
              <a:ext uri="{FF2B5EF4-FFF2-40B4-BE49-F238E27FC236}">
                <a16:creationId xmlns:a16="http://schemas.microsoft.com/office/drawing/2014/main" xmlns="" id="{9D331840-81F1-5517-332C-A88891BF1DBC}"/>
              </a:ext>
            </a:extLst>
          </p:cNvPr>
          <p:cNvSpPr txBox="1"/>
          <p:nvPr/>
        </p:nvSpPr>
        <p:spPr>
          <a:xfrm>
            <a:off x="838200" y="1942587"/>
            <a:ext cx="4894006" cy="4550288"/>
          </a:xfrm>
          <a:prstGeom prst="rect">
            <a:avLst/>
          </a:prstGeom>
        </p:spPr>
        <p:txBody>
          <a:bodyPr vert="horz" lIns="91440" tIns="45720" rIns="91440" bIns="45720" rtlCol="0">
            <a:noAutofit/>
          </a:bodyPr>
          <a:lstStyle/>
          <a:p>
            <a:pPr>
              <a:lnSpc>
                <a:spcPct val="90000"/>
              </a:lnSpc>
              <a:spcAft>
                <a:spcPts val="600"/>
              </a:spcAft>
            </a:pPr>
            <a:r>
              <a:rPr lang="en-US" sz="1600" b="1" dirty="0"/>
              <a:t>Benefits:</a:t>
            </a:r>
            <a:endParaRPr lang="en-US" sz="1600" dirty="0"/>
          </a:p>
          <a:p>
            <a:pPr indent="-228600">
              <a:lnSpc>
                <a:spcPct val="90000"/>
              </a:lnSpc>
              <a:spcAft>
                <a:spcPts val="600"/>
              </a:spcAft>
              <a:buFont typeface="Arial" panose="020B0604020202020204" pitchFamily="34" charset="0"/>
              <a:buChar char="•"/>
            </a:pPr>
            <a:r>
              <a:rPr lang="en-US" sz="1400" b="1" dirty="0"/>
              <a:t>Low Cost:</a:t>
            </a:r>
            <a:r>
              <a:rPr lang="en-US" sz="1400" dirty="0"/>
              <a:t> Simple equipment keeps setup costs low.</a:t>
            </a:r>
          </a:p>
          <a:p>
            <a:pPr indent="-228600">
              <a:lnSpc>
                <a:spcPct val="90000"/>
              </a:lnSpc>
              <a:spcAft>
                <a:spcPts val="600"/>
              </a:spcAft>
              <a:buFont typeface="Arial" panose="020B0604020202020204" pitchFamily="34" charset="0"/>
              <a:buChar char="•"/>
            </a:pPr>
            <a:r>
              <a:rPr lang="en-US" sz="1400" b="1" dirty="0"/>
              <a:t>Easy Labor:</a:t>
            </a:r>
            <a:r>
              <a:rPr lang="en-US" sz="1400" dirty="0"/>
              <a:t> Existing workforce can likely adapt to these methods.</a:t>
            </a:r>
          </a:p>
          <a:p>
            <a:pPr indent="-228600">
              <a:lnSpc>
                <a:spcPct val="90000"/>
              </a:lnSpc>
              <a:spcAft>
                <a:spcPts val="600"/>
              </a:spcAft>
              <a:buFont typeface="Arial" panose="020B0604020202020204" pitchFamily="34" charset="0"/>
              <a:buChar char="•"/>
            </a:pPr>
            <a:r>
              <a:rPr lang="en-US" sz="1400" b="1" dirty="0"/>
              <a:t>Simple Upkeep:</a:t>
            </a:r>
            <a:r>
              <a:rPr lang="en-US" sz="1400" dirty="0"/>
              <a:t> Easier to maintain machines with less complexity.</a:t>
            </a:r>
          </a:p>
          <a:p>
            <a:pPr indent="-228600">
              <a:lnSpc>
                <a:spcPct val="90000"/>
              </a:lnSpc>
              <a:spcAft>
                <a:spcPts val="600"/>
              </a:spcAft>
              <a:buFont typeface="Arial" panose="020B0604020202020204" pitchFamily="34" charset="0"/>
              <a:buChar char="•"/>
            </a:pPr>
            <a:r>
              <a:rPr lang="en-US" sz="1400" b="1" dirty="0"/>
              <a:t>Local Focus:</a:t>
            </a:r>
            <a:r>
              <a:rPr lang="en-US" sz="1400" dirty="0"/>
              <a:t> Makes paper products suited for nearby needs.</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600" b="1" dirty="0"/>
              <a:t>Disbenefits:</a:t>
            </a:r>
            <a:endParaRPr lang="en-US" sz="1600" dirty="0"/>
          </a:p>
          <a:p>
            <a:pPr indent="-228600">
              <a:lnSpc>
                <a:spcPct val="90000"/>
              </a:lnSpc>
              <a:spcAft>
                <a:spcPts val="600"/>
              </a:spcAft>
              <a:buFont typeface="Arial" panose="020B0604020202020204" pitchFamily="34" charset="0"/>
              <a:buChar char="•"/>
            </a:pPr>
            <a:r>
              <a:rPr lang="en-US" sz="1400" b="1" dirty="0"/>
              <a:t>Higher Environmental Impact (Water, Energy, Chemicals):</a:t>
            </a:r>
            <a:r>
              <a:rPr lang="en-US" sz="1400" dirty="0"/>
              <a:t> Uses more resources and potentially pollutes water.</a:t>
            </a:r>
          </a:p>
          <a:p>
            <a:pPr indent="-228600">
              <a:lnSpc>
                <a:spcPct val="90000"/>
              </a:lnSpc>
              <a:spcAft>
                <a:spcPts val="600"/>
              </a:spcAft>
              <a:buFont typeface="Arial" panose="020B0604020202020204" pitchFamily="34" charset="0"/>
              <a:buChar char="•"/>
            </a:pPr>
            <a:r>
              <a:rPr lang="en-US" sz="1400" b="1" dirty="0"/>
              <a:t>Lower Quality:</a:t>
            </a:r>
            <a:r>
              <a:rPr lang="en-US" sz="1400" dirty="0"/>
              <a:t> Recycled paper might not be as strong or bright.</a:t>
            </a:r>
          </a:p>
          <a:p>
            <a:pPr indent="-228600">
              <a:lnSpc>
                <a:spcPct val="90000"/>
              </a:lnSpc>
              <a:spcAft>
                <a:spcPts val="600"/>
              </a:spcAft>
              <a:buFont typeface="Arial" panose="020B0604020202020204" pitchFamily="34" charset="0"/>
              <a:buChar char="•"/>
            </a:pPr>
            <a:r>
              <a:rPr lang="en-US" sz="1400" b="1" dirty="0"/>
              <a:t>Limited Recycling Capabilities: </a:t>
            </a:r>
            <a:r>
              <a:rPr lang="en-US" sz="1400" dirty="0"/>
              <a:t>Can only handle certain types of paper waste.</a:t>
            </a:r>
          </a:p>
          <a:p>
            <a:pPr indent="-228600">
              <a:lnSpc>
                <a:spcPct val="90000"/>
              </a:lnSpc>
              <a:spcAft>
                <a:spcPts val="600"/>
              </a:spcAft>
              <a:buFont typeface="Arial" panose="020B0604020202020204" pitchFamily="34" charset="0"/>
              <a:buChar char="•"/>
            </a:pPr>
            <a:r>
              <a:rPr lang="en-US" sz="1400" b="1" dirty="0"/>
              <a:t>Limited Growth:</a:t>
            </a:r>
            <a:r>
              <a:rPr lang="en-US" sz="1400" dirty="0"/>
              <a:t> Not suitable for handling large amounts of paper.</a:t>
            </a:r>
          </a:p>
        </p:txBody>
      </p:sp>
    </p:spTree>
    <p:extLst>
      <p:ext uri="{BB962C8B-B14F-4D97-AF65-F5344CB8AC3E}">
        <p14:creationId xmlns:p14="http://schemas.microsoft.com/office/powerpoint/2010/main" val="3332019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358</TotalTime>
  <Words>1207</Words>
  <Application>Microsoft Office PowerPoint</Application>
  <PresentationFormat>Widescreen</PresentationFormat>
  <Paragraphs>174</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3ds</vt:lpstr>
      <vt:lpstr>Aptos</vt:lpstr>
      <vt:lpstr>Aptos Display</vt:lpstr>
      <vt:lpstr>Arial</vt:lpstr>
      <vt:lpstr>Calibri</vt:lpstr>
      <vt:lpstr>Söhne</vt:lpstr>
      <vt:lpstr>Times New Roman</vt:lpstr>
      <vt:lpstr>Wingdings</vt:lpstr>
      <vt:lpstr>Office Theme</vt:lpstr>
      <vt:lpstr>Traditional Paper Recycling Initiative at the University of Northampton</vt:lpstr>
      <vt:lpstr>contents</vt:lpstr>
      <vt:lpstr>Introduction </vt:lpstr>
      <vt:lpstr>Paper recycling </vt:lpstr>
      <vt:lpstr>Project Justification</vt:lpstr>
      <vt:lpstr>Layout </vt:lpstr>
      <vt:lpstr>Project Plan</vt:lpstr>
      <vt:lpstr>Sustainability and Innovation in Paper Recycling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Traditional Paper Recycling Initiative at the University of Northampton</dc:title>
  <dc:creator>Awan JANNAT SHAFIQUE</dc:creator>
  <cp:lastModifiedBy>Microsoft account</cp:lastModifiedBy>
  <cp:revision>11</cp:revision>
  <dcterms:created xsi:type="dcterms:W3CDTF">2024-05-01T22:30:04Z</dcterms:created>
  <dcterms:modified xsi:type="dcterms:W3CDTF">2024-05-05T17:08:47Z</dcterms:modified>
</cp:coreProperties>
</file>